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4" r:id="rId1"/>
    <p:sldMasterId id="2147483786" r:id="rId2"/>
    <p:sldMasterId id="2147483798" r:id="rId3"/>
    <p:sldMasterId id="2147483810" r:id="rId4"/>
    <p:sldMasterId id="2147483822" r:id="rId5"/>
    <p:sldMasterId id="2147483834" r:id="rId6"/>
    <p:sldMasterId id="2147483846" r:id="rId7"/>
    <p:sldMasterId id="2147483858" r:id="rId8"/>
    <p:sldMasterId id="2147484342" r:id="rId9"/>
  </p:sldMasterIdLst>
  <p:notesMasterIdLst>
    <p:notesMasterId r:id="rId38"/>
  </p:notesMasterIdLst>
  <p:sldIdLst>
    <p:sldId id="469" r:id="rId10"/>
    <p:sldId id="508" r:id="rId11"/>
    <p:sldId id="509" r:id="rId12"/>
    <p:sldId id="363" r:id="rId13"/>
    <p:sldId id="533" r:id="rId14"/>
    <p:sldId id="534" r:id="rId15"/>
    <p:sldId id="263" r:id="rId16"/>
    <p:sldId id="514" r:id="rId17"/>
    <p:sldId id="396" r:id="rId18"/>
    <p:sldId id="449" r:id="rId19"/>
    <p:sldId id="405" r:id="rId20"/>
    <p:sldId id="271" r:id="rId21"/>
    <p:sldId id="272" r:id="rId22"/>
    <p:sldId id="477" r:id="rId23"/>
    <p:sldId id="478" r:id="rId24"/>
    <p:sldId id="479" r:id="rId25"/>
    <p:sldId id="411" r:id="rId26"/>
    <p:sldId id="488" r:id="rId27"/>
    <p:sldId id="483" r:id="rId28"/>
    <p:sldId id="442" r:id="rId29"/>
    <p:sldId id="484" r:id="rId30"/>
    <p:sldId id="443" r:id="rId31"/>
    <p:sldId id="369" r:id="rId32"/>
    <p:sldId id="544" r:id="rId33"/>
    <p:sldId id="431" r:id="rId34"/>
    <p:sldId id="518" r:id="rId35"/>
    <p:sldId id="545" r:id="rId36"/>
    <p:sldId id="547" r:id="rId3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ill Sans MT" panose="020B0502020104020203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ill Sans MT" panose="020B0502020104020203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ill Sans MT" panose="020B0502020104020203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ill Sans MT" panose="020B0502020104020203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ill Sans MT" panose="020B0502020104020203" pitchFamily="34" charset="0"/>
        <a:ea typeface="+mn-ea"/>
        <a:cs typeface="Arial" panose="020B0604020202020204" pitchFamily="34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Gill Sans MT" panose="020B0502020104020203" pitchFamily="34" charset="0"/>
        <a:ea typeface="+mn-ea"/>
        <a:cs typeface="Arial" panose="020B0604020202020204" pitchFamily="34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Gill Sans MT" panose="020B0502020104020203" pitchFamily="34" charset="0"/>
        <a:ea typeface="+mn-ea"/>
        <a:cs typeface="Arial" panose="020B0604020202020204" pitchFamily="34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Gill Sans MT" panose="020B0502020104020203" pitchFamily="34" charset="0"/>
        <a:ea typeface="+mn-ea"/>
        <a:cs typeface="Arial" panose="020B0604020202020204" pitchFamily="34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Gill Sans MT" panose="020B0502020104020203" pitchFamily="34" charset="0"/>
        <a:ea typeface="+mn-ea"/>
        <a:cs typeface="Arial" panose="020B0604020202020204" pitchFamily="34" charset="0"/>
      </a:defRPr>
    </a:lvl9pPr>
  </p:defaultTextStyle>
  <p:extLst>
    <p:ext uri="{521415D9-36F7-43E2-AB2F-B90AF26B5E84}">
      <p14:sectionLst xmlns:p14="http://schemas.microsoft.com/office/powerpoint/2010/main">
        <p14:section name="Default Section" id="{E2479E26-A8CC-4219-8AA7-4D04BD634943}">
          <p14:sldIdLst>
            <p14:sldId id="469"/>
            <p14:sldId id="508"/>
            <p14:sldId id="509"/>
            <p14:sldId id="363"/>
            <p14:sldId id="533"/>
            <p14:sldId id="534"/>
            <p14:sldId id="263"/>
            <p14:sldId id="514"/>
            <p14:sldId id="396"/>
            <p14:sldId id="449"/>
            <p14:sldId id="405"/>
            <p14:sldId id="271"/>
            <p14:sldId id="272"/>
            <p14:sldId id="477"/>
            <p14:sldId id="478"/>
            <p14:sldId id="479"/>
            <p14:sldId id="411"/>
            <p14:sldId id="488"/>
            <p14:sldId id="483"/>
            <p14:sldId id="442"/>
            <p14:sldId id="484"/>
            <p14:sldId id="443"/>
            <p14:sldId id="369"/>
            <p14:sldId id="544"/>
            <p14:sldId id="431"/>
            <p14:sldId id="518"/>
            <p14:sldId id="545"/>
            <p14:sldId id="547"/>
          </p14:sldIdLst>
        </p14:section>
        <p14:section name="Untitled Section" id="{5DDC54C2-C3A2-4546-B760-774E86B516C3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9071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9822" autoAdjust="0"/>
  </p:normalViewPr>
  <p:slideViewPr>
    <p:cSldViewPr>
      <p:cViewPr varScale="1">
        <p:scale>
          <a:sx n="73" d="100"/>
          <a:sy n="73" d="100"/>
        </p:scale>
        <p:origin x="426" y="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51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2.xml"/><Relationship Id="rId34" Type="http://schemas.openxmlformats.org/officeDocument/2006/relationships/slide" Target="slides/slide25.xml"/><Relationship Id="rId42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slide" Target="slides/slide28.xml"/><Relationship Id="rId40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7637ECE-D984-44DD-A300-10E503D4B3C9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fa-IR"/>
        </a:p>
      </dgm:t>
    </dgm:pt>
    <dgm:pt modelId="{3593B08C-3E35-4A2C-B624-1015884BB8A1}">
      <dgm:prSet phldrT="[Text]" custT="1"/>
      <dgm:spPr/>
      <dgm:t>
        <a:bodyPr/>
        <a:lstStyle/>
        <a:p>
          <a:pPr rtl="1"/>
          <a:r>
            <a:rPr lang="fa-IR" sz="1600" b="1" dirty="0" smtClean="0">
              <a:solidFill>
                <a:srgbClr val="002060"/>
              </a:solidFill>
              <a:cs typeface="B Zar" panose="00000400000000000000" pitchFamily="2" charset="-78"/>
            </a:rPr>
            <a:t>خط زمانی</a:t>
          </a:r>
          <a:endParaRPr lang="fa-IR" sz="1600" b="1" dirty="0">
            <a:solidFill>
              <a:srgbClr val="002060"/>
            </a:solidFill>
            <a:cs typeface="B Zar" panose="00000400000000000000" pitchFamily="2" charset="-78"/>
          </a:endParaRPr>
        </a:p>
      </dgm:t>
    </dgm:pt>
    <dgm:pt modelId="{2FE7E966-6962-4299-98F1-9C5559492F3E}" type="parTrans" cxnId="{48CD840E-F950-4718-AFF5-7052E0EFE4AB}">
      <dgm:prSet/>
      <dgm:spPr/>
      <dgm:t>
        <a:bodyPr/>
        <a:lstStyle/>
        <a:p>
          <a:pPr rtl="1"/>
          <a:endParaRPr lang="fa-IR"/>
        </a:p>
      </dgm:t>
    </dgm:pt>
    <dgm:pt modelId="{907A320C-986B-4758-8A02-6552C7577E73}" type="sibTrans" cxnId="{48CD840E-F950-4718-AFF5-7052E0EFE4AB}">
      <dgm:prSet/>
      <dgm:spPr/>
      <dgm:t>
        <a:bodyPr/>
        <a:lstStyle/>
        <a:p>
          <a:pPr rtl="1"/>
          <a:endParaRPr lang="fa-IR"/>
        </a:p>
      </dgm:t>
    </dgm:pt>
    <dgm:pt modelId="{F1C36DCE-2746-40E6-84DC-C0487D47773C}">
      <dgm:prSet phldrT="[Text]"/>
      <dgm:spPr/>
      <dgm:t>
        <a:bodyPr/>
        <a:lstStyle/>
        <a:p>
          <a:pPr rtl="1"/>
          <a:r>
            <a:rPr lang="fa-IR" b="1" dirty="0" smtClean="0">
              <a:solidFill>
                <a:srgbClr val="002060"/>
              </a:solidFill>
              <a:cs typeface="B Zar" panose="00000400000000000000" pitchFamily="2" charset="-78"/>
            </a:rPr>
            <a:t>رویدادنگاری</a:t>
          </a:r>
          <a:r>
            <a:rPr lang="fa-IR" dirty="0" smtClean="0"/>
            <a:t> </a:t>
          </a:r>
          <a:r>
            <a:rPr lang="fa-IR" b="1" dirty="0" smtClean="0">
              <a:solidFill>
                <a:srgbClr val="002060"/>
              </a:solidFill>
              <a:cs typeface="B Zar" panose="00000400000000000000" pitchFamily="2" charset="-78"/>
            </a:rPr>
            <a:t>داستانی</a:t>
          </a:r>
          <a:endParaRPr lang="fa-IR" b="1" dirty="0">
            <a:solidFill>
              <a:srgbClr val="002060"/>
            </a:solidFill>
            <a:cs typeface="B Zar" panose="00000400000000000000" pitchFamily="2" charset="-78"/>
          </a:endParaRPr>
        </a:p>
      </dgm:t>
    </dgm:pt>
    <dgm:pt modelId="{C29D60ED-4B81-4114-BAFF-5DCD94FDB24B}" type="parTrans" cxnId="{2B7A0E09-61CC-4A5C-981B-8D8F4C283A39}">
      <dgm:prSet/>
      <dgm:spPr/>
      <dgm:t>
        <a:bodyPr/>
        <a:lstStyle/>
        <a:p>
          <a:pPr rtl="1"/>
          <a:endParaRPr lang="fa-IR"/>
        </a:p>
      </dgm:t>
    </dgm:pt>
    <dgm:pt modelId="{3E9F601D-C7D0-47D7-9A1F-4BB642A66DA8}" type="sibTrans" cxnId="{2B7A0E09-61CC-4A5C-981B-8D8F4C283A39}">
      <dgm:prSet/>
      <dgm:spPr/>
      <dgm:t>
        <a:bodyPr/>
        <a:lstStyle/>
        <a:p>
          <a:pPr rtl="1"/>
          <a:endParaRPr lang="fa-IR"/>
        </a:p>
      </dgm:t>
    </dgm:pt>
    <dgm:pt modelId="{97B6B8D9-0F6A-4FD2-AD20-C8DEB889FEB4}">
      <dgm:prSet phldrT="[Text]"/>
      <dgm:spPr/>
      <dgm:t>
        <a:bodyPr/>
        <a:lstStyle/>
        <a:p>
          <a:pPr rtl="1"/>
          <a:r>
            <a:rPr lang="fa-IR" b="1" dirty="0" smtClean="0">
              <a:solidFill>
                <a:srgbClr val="002060"/>
              </a:solidFill>
              <a:cs typeface="B Zar" panose="00000400000000000000" pitchFamily="2" charset="-78"/>
            </a:rPr>
            <a:t>جدول شخص زمان</a:t>
          </a:r>
          <a:endParaRPr lang="fa-IR" b="1" dirty="0">
            <a:solidFill>
              <a:srgbClr val="002060"/>
            </a:solidFill>
            <a:cs typeface="B Zar" panose="00000400000000000000" pitchFamily="2" charset="-78"/>
          </a:endParaRPr>
        </a:p>
      </dgm:t>
    </dgm:pt>
    <dgm:pt modelId="{D25C1984-8A41-42CD-908C-1A08B67A9082}" type="parTrans" cxnId="{DEB4C22C-B041-4BDB-9E3F-45FC1EADCF85}">
      <dgm:prSet/>
      <dgm:spPr/>
      <dgm:t>
        <a:bodyPr/>
        <a:lstStyle/>
        <a:p>
          <a:pPr rtl="1"/>
          <a:endParaRPr lang="fa-IR"/>
        </a:p>
      </dgm:t>
    </dgm:pt>
    <dgm:pt modelId="{7AE8F8DB-B368-4BB0-A069-A0459D978477}" type="sibTrans" cxnId="{DEB4C22C-B041-4BDB-9E3F-45FC1EADCF85}">
      <dgm:prSet/>
      <dgm:spPr/>
      <dgm:t>
        <a:bodyPr/>
        <a:lstStyle/>
        <a:p>
          <a:pPr rtl="1"/>
          <a:endParaRPr lang="fa-IR"/>
        </a:p>
      </dgm:t>
    </dgm:pt>
    <dgm:pt modelId="{B7A73ECE-D103-4E3E-AB61-15766ED20428}">
      <dgm:prSet phldrT="[Text]"/>
      <dgm:spPr/>
      <dgm:t>
        <a:bodyPr/>
        <a:lstStyle/>
        <a:p>
          <a:pPr rtl="1"/>
          <a:r>
            <a:rPr lang="fa-IR" b="1" dirty="0" smtClean="0">
              <a:solidFill>
                <a:srgbClr val="002060"/>
              </a:solidFill>
              <a:cs typeface="B Zar" panose="00000400000000000000" pitchFamily="2" charset="-78"/>
            </a:rPr>
            <a:t>خط زمانی مبتنی بر جدول</a:t>
          </a:r>
          <a:endParaRPr lang="fa-IR" b="1" dirty="0">
            <a:solidFill>
              <a:srgbClr val="002060"/>
            </a:solidFill>
            <a:cs typeface="B Zar" panose="00000400000000000000" pitchFamily="2" charset="-78"/>
          </a:endParaRPr>
        </a:p>
      </dgm:t>
    </dgm:pt>
    <dgm:pt modelId="{D1CF06D0-C5F3-4011-BB9C-C38491E40552}" type="parTrans" cxnId="{C7DBB6E5-24C0-4EAE-BED4-2B5CA0A96E31}">
      <dgm:prSet/>
      <dgm:spPr/>
      <dgm:t>
        <a:bodyPr/>
        <a:lstStyle/>
        <a:p>
          <a:pPr rtl="1"/>
          <a:endParaRPr lang="fa-IR"/>
        </a:p>
      </dgm:t>
    </dgm:pt>
    <dgm:pt modelId="{92B6CB5D-091F-4FA7-BF80-F9A033329C34}" type="sibTrans" cxnId="{C7DBB6E5-24C0-4EAE-BED4-2B5CA0A96E31}">
      <dgm:prSet/>
      <dgm:spPr/>
      <dgm:t>
        <a:bodyPr/>
        <a:lstStyle/>
        <a:p>
          <a:pPr rtl="1"/>
          <a:endParaRPr lang="fa-IR"/>
        </a:p>
      </dgm:t>
    </dgm:pt>
    <dgm:pt modelId="{B40F5C72-1FEA-48CB-A97D-00421A871873}" type="pres">
      <dgm:prSet presAssocID="{47637ECE-D984-44DD-A300-10E503D4B3C9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F908BFB-9192-4105-A966-AAAA2D71F369}" type="pres">
      <dgm:prSet presAssocID="{3593B08C-3E35-4A2C-B624-1015884BB8A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3CF0ED92-AC24-480F-8DE9-0EC83F9D968B}" type="pres">
      <dgm:prSet presAssocID="{907A320C-986B-4758-8A02-6552C7577E73}" presName="sibTrans" presStyleCnt="0"/>
      <dgm:spPr/>
    </dgm:pt>
    <dgm:pt modelId="{62E0087B-B0ED-4DBA-A892-8E4355BC755F}" type="pres">
      <dgm:prSet presAssocID="{F1C36DCE-2746-40E6-84DC-C0487D47773C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4E5BE11-0B98-47D0-B9B4-2E6AC2B697E9}" type="pres">
      <dgm:prSet presAssocID="{3E9F601D-C7D0-47D7-9A1F-4BB642A66DA8}" presName="sibTrans" presStyleCnt="0"/>
      <dgm:spPr/>
    </dgm:pt>
    <dgm:pt modelId="{7E55E545-38D4-4F37-8428-89C52ADE1BBF}" type="pres">
      <dgm:prSet presAssocID="{97B6B8D9-0F6A-4FD2-AD20-C8DEB889FEB4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74BB914-1665-4839-A006-BEF77071D003}" type="pres">
      <dgm:prSet presAssocID="{7AE8F8DB-B368-4BB0-A069-A0459D978477}" presName="sibTrans" presStyleCnt="0"/>
      <dgm:spPr/>
    </dgm:pt>
    <dgm:pt modelId="{2CA0B6D9-41B5-4869-A4B3-53FD66C6E7CB}" type="pres">
      <dgm:prSet presAssocID="{B7A73ECE-D103-4E3E-AB61-15766ED20428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8CD840E-F950-4718-AFF5-7052E0EFE4AB}" srcId="{47637ECE-D984-44DD-A300-10E503D4B3C9}" destId="{3593B08C-3E35-4A2C-B624-1015884BB8A1}" srcOrd="0" destOrd="0" parTransId="{2FE7E966-6962-4299-98F1-9C5559492F3E}" sibTransId="{907A320C-986B-4758-8A02-6552C7577E73}"/>
    <dgm:cxn modelId="{79D2B20A-71DB-4B0A-BB33-88B4CBB723FB}" type="presOf" srcId="{B7A73ECE-D103-4E3E-AB61-15766ED20428}" destId="{2CA0B6D9-41B5-4869-A4B3-53FD66C6E7CB}" srcOrd="0" destOrd="0" presId="urn:microsoft.com/office/officeart/2005/8/layout/default"/>
    <dgm:cxn modelId="{1DB78496-0FE6-4183-8642-C6A012CC5907}" type="presOf" srcId="{3593B08C-3E35-4A2C-B624-1015884BB8A1}" destId="{1F908BFB-9192-4105-A966-AAAA2D71F369}" srcOrd="0" destOrd="0" presId="urn:microsoft.com/office/officeart/2005/8/layout/default"/>
    <dgm:cxn modelId="{DEB4C22C-B041-4BDB-9E3F-45FC1EADCF85}" srcId="{47637ECE-D984-44DD-A300-10E503D4B3C9}" destId="{97B6B8D9-0F6A-4FD2-AD20-C8DEB889FEB4}" srcOrd="2" destOrd="0" parTransId="{D25C1984-8A41-42CD-908C-1A08B67A9082}" sibTransId="{7AE8F8DB-B368-4BB0-A069-A0459D978477}"/>
    <dgm:cxn modelId="{24467E3A-6F10-4F9A-88B0-76ED3EBB1A0C}" type="presOf" srcId="{F1C36DCE-2746-40E6-84DC-C0487D47773C}" destId="{62E0087B-B0ED-4DBA-A892-8E4355BC755F}" srcOrd="0" destOrd="0" presId="urn:microsoft.com/office/officeart/2005/8/layout/default"/>
    <dgm:cxn modelId="{C7DBB6E5-24C0-4EAE-BED4-2B5CA0A96E31}" srcId="{47637ECE-D984-44DD-A300-10E503D4B3C9}" destId="{B7A73ECE-D103-4E3E-AB61-15766ED20428}" srcOrd="3" destOrd="0" parTransId="{D1CF06D0-C5F3-4011-BB9C-C38491E40552}" sibTransId="{92B6CB5D-091F-4FA7-BF80-F9A033329C34}"/>
    <dgm:cxn modelId="{27C4B558-5940-422D-BCE2-770821F50636}" type="presOf" srcId="{97B6B8D9-0F6A-4FD2-AD20-C8DEB889FEB4}" destId="{7E55E545-38D4-4F37-8428-89C52ADE1BBF}" srcOrd="0" destOrd="0" presId="urn:microsoft.com/office/officeart/2005/8/layout/default"/>
    <dgm:cxn modelId="{2B7A0E09-61CC-4A5C-981B-8D8F4C283A39}" srcId="{47637ECE-D984-44DD-A300-10E503D4B3C9}" destId="{F1C36DCE-2746-40E6-84DC-C0487D47773C}" srcOrd="1" destOrd="0" parTransId="{C29D60ED-4B81-4114-BAFF-5DCD94FDB24B}" sibTransId="{3E9F601D-C7D0-47D7-9A1F-4BB642A66DA8}"/>
    <dgm:cxn modelId="{23FC92FD-74C0-46DE-B000-5F9C3ACDD553}" type="presOf" srcId="{47637ECE-D984-44DD-A300-10E503D4B3C9}" destId="{B40F5C72-1FEA-48CB-A97D-00421A871873}" srcOrd="0" destOrd="0" presId="urn:microsoft.com/office/officeart/2005/8/layout/default"/>
    <dgm:cxn modelId="{A5A1CFA1-05C9-46D7-88BB-7126F8910926}" type="presParOf" srcId="{B40F5C72-1FEA-48CB-A97D-00421A871873}" destId="{1F908BFB-9192-4105-A966-AAAA2D71F369}" srcOrd="0" destOrd="0" presId="urn:microsoft.com/office/officeart/2005/8/layout/default"/>
    <dgm:cxn modelId="{A9FB84EE-F88F-4CAC-86B8-D7351D44E834}" type="presParOf" srcId="{B40F5C72-1FEA-48CB-A97D-00421A871873}" destId="{3CF0ED92-AC24-480F-8DE9-0EC83F9D968B}" srcOrd="1" destOrd="0" presId="urn:microsoft.com/office/officeart/2005/8/layout/default"/>
    <dgm:cxn modelId="{6A14D9C3-B287-49F6-B16B-3866EEEEC442}" type="presParOf" srcId="{B40F5C72-1FEA-48CB-A97D-00421A871873}" destId="{62E0087B-B0ED-4DBA-A892-8E4355BC755F}" srcOrd="2" destOrd="0" presId="urn:microsoft.com/office/officeart/2005/8/layout/default"/>
    <dgm:cxn modelId="{A37E2152-128E-4415-8809-6FFC67043E1B}" type="presParOf" srcId="{B40F5C72-1FEA-48CB-A97D-00421A871873}" destId="{C4E5BE11-0B98-47D0-B9B4-2E6AC2B697E9}" srcOrd="3" destOrd="0" presId="urn:microsoft.com/office/officeart/2005/8/layout/default"/>
    <dgm:cxn modelId="{4A9297B4-F925-42AB-9EC7-C1C3C9EDC3A2}" type="presParOf" srcId="{B40F5C72-1FEA-48CB-A97D-00421A871873}" destId="{7E55E545-38D4-4F37-8428-89C52ADE1BBF}" srcOrd="4" destOrd="0" presId="urn:microsoft.com/office/officeart/2005/8/layout/default"/>
    <dgm:cxn modelId="{79D3FE85-1050-4E94-A6A4-4A981C2A0B5D}" type="presParOf" srcId="{B40F5C72-1FEA-48CB-A97D-00421A871873}" destId="{E74BB914-1665-4839-A006-BEF77071D003}" srcOrd="5" destOrd="0" presId="urn:microsoft.com/office/officeart/2005/8/layout/default"/>
    <dgm:cxn modelId="{66270279-6796-4250-BCB0-A7745CD7C0DE}" type="presParOf" srcId="{B40F5C72-1FEA-48CB-A97D-00421A871873}" destId="{2CA0B6D9-41B5-4869-A4B3-53FD66C6E7CB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7637ECE-D984-44DD-A300-10E503D4B3C9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fa-IR"/>
        </a:p>
      </dgm:t>
    </dgm:pt>
    <dgm:pt modelId="{3593B08C-3E35-4A2C-B624-1015884BB8A1}">
      <dgm:prSet phldrT="[Text]"/>
      <dgm:spPr/>
      <dgm:t>
        <a:bodyPr/>
        <a:lstStyle/>
        <a:p>
          <a:pPr rtl="1"/>
          <a:r>
            <a:rPr lang="fa-IR" b="1" dirty="0" smtClean="0">
              <a:solidFill>
                <a:srgbClr val="002060"/>
              </a:solidFill>
              <a:cs typeface="B Zar" panose="00000400000000000000" pitchFamily="2" charset="-78"/>
            </a:rPr>
            <a:t>مستندات</a:t>
          </a:r>
          <a:endParaRPr lang="fa-IR" b="1" dirty="0">
            <a:solidFill>
              <a:srgbClr val="002060"/>
            </a:solidFill>
            <a:cs typeface="B Zar" panose="00000400000000000000" pitchFamily="2" charset="-78"/>
          </a:endParaRPr>
        </a:p>
      </dgm:t>
    </dgm:pt>
    <dgm:pt modelId="{2FE7E966-6962-4299-98F1-9C5559492F3E}" type="parTrans" cxnId="{48CD840E-F950-4718-AFF5-7052E0EFE4AB}">
      <dgm:prSet/>
      <dgm:spPr/>
      <dgm:t>
        <a:bodyPr/>
        <a:lstStyle/>
        <a:p>
          <a:pPr rtl="1"/>
          <a:endParaRPr lang="fa-IR"/>
        </a:p>
      </dgm:t>
    </dgm:pt>
    <dgm:pt modelId="{907A320C-986B-4758-8A02-6552C7577E73}" type="sibTrans" cxnId="{48CD840E-F950-4718-AFF5-7052E0EFE4AB}">
      <dgm:prSet/>
      <dgm:spPr/>
      <dgm:t>
        <a:bodyPr/>
        <a:lstStyle/>
        <a:p>
          <a:pPr rtl="1"/>
          <a:endParaRPr lang="fa-IR"/>
        </a:p>
      </dgm:t>
    </dgm:pt>
    <dgm:pt modelId="{F1C36DCE-2746-40E6-84DC-C0487D47773C}">
      <dgm:prSet phldrT="[Text]"/>
      <dgm:spPr/>
      <dgm:t>
        <a:bodyPr/>
        <a:lstStyle/>
        <a:p>
          <a:pPr rtl="1"/>
          <a:r>
            <a:rPr lang="fa-IR" b="1" dirty="0" smtClean="0">
              <a:solidFill>
                <a:srgbClr val="002060"/>
              </a:solidFill>
              <a:cs typeface="B Zar" panose="00000400000000000000" pitchFamily="2" charset="-78"/>
            </a:rPr>
            <a:t>مصاحبه</a:t>
          </a:r>
          <a:endParaRPr lang="fa-IR" b="1" dirty="0">
            <a:solidFill>
              <a:srgbClr val="002060"/>
            </a:solidFill>
            <a:cs typeface="B Zar" panose="00000400000000000000" pitchFamily="2" charset="-78"/>
          </a:endParaRPr>
        </a:p>
      </dgm:t>
    </dgm:pt>
    <dgm:pt modelId="{C29D60ED-4B81-4114-BAFF-5DCD94FDB24B}" type="parTrans" cxnId="{2B7A0E09-61CC-4A5C-981B-8D8F4C283A39}">
      <dgm:prSet/>
      <dgm:spPr/>
      <dgm:t>
        <a:bodyPr/>
        <a:lstStyle/>
        <a:p>
          <a:pPr rtl="1"/>
          <a:endParaRPr lang="fa-IR"/>
        </a:p>
      </dgm:t>
    </dgm:pt>
    <dgm:pt modelId="{3E9F601D-C7D0-47D7-9A1F-4BB642A66DA8}" type="sibTrans" cxnId="{2B7A0E09-61CC-4A5C-981B-8D8F4C283A39}">
      <dgm:prSet/>
      <dgm:spPr/>
      <dgm:t>
        <a:bodyPr/>
        <a:lstStyle/>
        <a:p>
          <a:pPr rtl="1"/>
          <a:endParaRPr lang="fa-IR"/>
        </a:p>
      </dgm:t>
    </dgm:pt>
    <dgm:pt modelId="{B7A73ECE-D103-4E3E-AB61-15766ED20428}">
      <dgm:prSet phldrT="[Text]"/>
      <dgm:spPr/>
      <dgm:t>
        <a:bodyPr/>
        <a:lstStyle/>
        <a:p>
          <a:pPr rtl="1"/>
          <a:r>
            <a:rPr lang="fa-IR" b="1" dirty="0" smtClean="0">
              <a:solidFill>
                <a:srgbClr val="002060"/>
              </a:solidFill>
              <a:cs typeface="B Zar" panose="00000400000000000000" pitchFamily="2" charset="-78"/>
            </a:rPr>
            <a:t>مشاهده</a:t>
          </a:r>
          <a:endParaRPr lang="fa-IR" b="1" dirty="0">
            <a:solidFill>
              <a:srgbClr val="002060"/>
            </a:solidFill>
            <a:cs typeface="B Zar" panose="00000400000000000000" pitchFamily="2" charset="-78"/>
          </a:endParaRPr>
        </a:p>
      </dgm:t>
    </dgm:pt>
    <dgm:pt modelId="{D1CF06D0-C5F3-4011-BB9C-C38491E40552}" type="parTrans" cxnId="{C7DBB6E5-24C0-4EAE-BED4-2B5CA0A96E31}">
      <dgm:prSet/>
      <dgm:spPr/>
      <dgm:t>
        <a:bodyPr/>
        <a:lstStyle/>
        <a:p>
          <a:pPr rtl="1"/>
          <a:endParaRPr lang="fa-IR"/>
        </a:p>
      </dgm:t>
    </dgm:pt>
    <dgm:pt modelId="{92B6CB5D-091F-4FA7-BF80-F9A033329C34}" type="sibTrans" cxnId="{C7DBB6E5-24C0-4EAE-BED4-2B5CA0A96E31}">
      <dgm:prSet/>
      <dgm:spPr/>
      <dgm:t>
        <a:bodyPr/>
        <a:lstStyle/>
        <a:p>
          <a:pPr rtl="1"/>
          <a:endParaRPr lang="fa-IR"/>
        </a:p>
      </dgm:t>
    </dgm:pt>
    <dgm:pt modelId="{B40F5C72-1FEA-48CB-A97D-00421A871873}" type="pres">
      <dgm:prSet presAssocID="{47637ECE-D984-44DD-A300-10E503D4B3C9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F908BFB-9192-4105-A966-AAAA2D71F369}" type="pres">
      <dgm:prSet presAssocID="{3593B08C-3E35-4A2C-B624-1015884BB8A1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3CF0ED92-AC24-480F-8DE9-0EC83F9D968B}" type="pres">
      <dgm:prSet presAssocID="{907A320C-986B-4758-8A02-6552C7577E73}" presName="sibTrans" presStyleCnt="0"/>
      <dgm:spPr/>
    </dgm:pt>
    <dgm:pt modelId="{62E0087B-B0ED-4DBA-A892-8E4355BC755F}" type="pres">
      <dgm:prSet presAssocID="{F1C36DCE-2746-40E6-84DC-C0487D47773C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4E5BE11-0B98-47D0-B9B4-2E6AC2B697E9}" type="pres">
      <dgm:prSet presAssocID="{3E9F601D-C7D0-47D7-9A1F-4BB642A66DA8}" presName="sibTrans" presStyleCnt="0"/>
      <dgm:spPr/>
    </dgm:pt>
    <dgm:pt modelId="{2CA0B6D9-41B5-4869-A4B3-53FD66C6E7CB}" type="pres">
      <dgm:prSet presAssocID="{B7A73ECE-D103-4E3E-AB61-15766ED20428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8CD840E-F950-4718-AFF5-7052E0EFE4AB}" srcId="{47637ECE-D984-44DD-A300-10E503D4B3C9}" destId="{3593B08C-3E35-4A2C-B624-1015884BB8A1}" srcOrd="0" destOrd="0" parTransId="{2FE7E966-6962-4299-98F1-9C5559492F3E}" sibTransId="{907A320C-986B-4758-8A02-6552C7577E73}"/>
    <dgm:cxn modelId="{DAF8760F-B1B7-4134-83EE-119A697707B5}" type="presOf" srcId="{B7A73ECE-D103-4E3E-AB61-15766ED20428}" destId="{2CA0B6D9-41B5-4869-A4B3-53FD66C6E7CB}" srcOrd="0" destOrd="0" presId="urn:microsoft.com/office/officeart/2005/8/layout/default"/>
    <dgm:cxn modelId="{248735F2-F55E-4D10-88D2-4BE628294030}" type="presOf" srcId="{47637ECE-D984-44DD-A300-10E503D4B3C9}" destId="{B40F5C72-1FEA-48CB-A97D-00421A871873}" srcOrd="0" destOrd="0" presId="urn:microsoft.com/office/officeart/2005/8/layout/default"/>
    <dgm:cxn modelId="{C7DBB6E5-24C0-4EAE-BED4-2B5CA0A96E31}" srcId="{47637ECE-D984-44DD-A300-10E503D4B3C9}" destId="{B7A73ECE-D103-4E3E-AB61-15766ED20428}" srcOrd="2" destOrd="0" parTransId="{D1CF06D0-C5F3-4011-BB9C-C38491E40552}" sibTransId="{92B6CB5D-091F-4FA7-BF80-F9A033329C34}"/>
    <dgm:cxn modelId="{2B7A0E09-61CC-4A5C-981B-8D8F4C283A39}" srcId="{47637ECE-D984-44DD-A300-10E503D4B3C9}" destId="{F1C36DCE-2746-40E6-84DC-C0487D47773C}" srcOrd="1" destOrd="0" parTransId="{C29D60ED-4B81-4114-BAFF-5DCD94FDB24B}" sibTransId="{3E9F601D-C7D0-47D7-9A1F-4BB642A66DA8}"/>
    <dgm:cxn modelId="{73C55920-F820-4F10-8457-72EEA476C95E}" type="presOf" srcId="{3593B08C-3E35-4A2C-B624-1015884BB8A1}" destId="{1F908BFB-9192-4105-A966-AAAA2D71F369}" srcOrd="0" destOrd="0" presId="urn:microsoft.com/office/officeart/2005/8/layout/default"/>
    <dgm:cxn modelId="{3143F42B-9B46-4823-A1A8-BD2F340A9089}" type="presOf" srcId="{F1C36DCE-2746-40E6-84DC-C0487D47773C}" destId="{62E0087B-B0ED-4DBA-A892-8E4355BC755F}" srcOrd="0" destOrd="0" presId="urn:microsoft.com/office/officeart/2005/8/layout/default"/>
    <dgm:cxn modelId="{31DE7142-F388-42D0-A8E8-233E264F8D15}" type="presParOf" srcId="{B40F5C72-1FEA-48CB-A97D-00421A871873}" destId="{1F908BFB-9192-4105-A966-AAAA2D71F369}" srcOrd="0" destOrd="0" presId="urn:microsoft.com/office/officeart/2005/8/layout/default"/>
    <dgm:cxn modelId="{4CC5A6D7-CEF9-41DD-834E-6A247C8B13B9}" type="presParOf" srcId="{B40F5C72-1FEA-48CB-A97D-00421A871873}" destId="{3CF0ED92-AC24-480F-8DE9-0EC83F9D968B}" srcOrd="1" destOrd="0" presId="urn:microsoft.com/office/officeart/2005/8/layout/default"/>
    <dgm:cxn modelId="{44540E20-AAD6-4370-ADE6-1650BD91A46C}" type="presParOf" srcId="{B40F5C72-1FEA-48CB-A97D-00421A871873}" destId="{62E0087B-B0ED-4DBA-A892-8E4355BC755F}" srcOrd="2" destOrd="0" presId="urn:microsoft.com/office/officeart/2005/8/layout/default"/>
    <dgm:cxn modelId="{3CB1F1AB-248A-4DD6-B2C7-F7478EBA2E4B}" type="presParOf" srcId="{B40F5C72-1FEA-48CB-A97D-00421A871873}" destId="{C4E5BE11-0B98-47D0-B9B4-2E6AC2B697E9}" srcOrd="3" destOrd="0" presId="urn:microsoft.com/office/officeart/2005/8/layout/default"/>
    <dgm:cxn modelId="{2DAE2193-0822-41C6-8C09-543F06DFB421}" type="presParOf" srcId="{B40F5C72-1FEA-48CB-A97D-00421A871873}" destId="{2CA0B6D9-41B5-4869-A4B3-53FD66C6E7CB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7637ECE-D984-44DD-A300-10E503D4B3C9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fa-IR"/>
        </a:p>
      </dgm:t>
    </dgm:pt>
    <dgm:pt modelId="{3593B08C-3E35-4A2C-B624-1015884BB8A1}">
      <dgm:prSet phldrT="[Text]"/>
      <dgm:spPr/>
      <dgm:t>
        <a:bodyPr/>
        <a:lstStyle/>
        <a:p>
          <a:pPr rtl="1"/>
          <a:r>
            <a:rPr lang="fa-IR" b="1" dirty="0" smtClean="0">
              <a:solidFill>
                <a:srgbClr val="002060"/>
              </a:solidFill>
              <a:cs typeface="B Zar" panose="00000400000000000000" pitchFamily="2" charset="-78"/>
            </a:rPr>
            <a:t>بارش افکار</a:t>
          </a:r>
          <a:endParaRPr lang="fa-IR" b="1" dirty="0">
            <a:solidFill>
              <a:srgbClr val="002060"/>
            </a:solidFill>
            <a:cs typeface="B Zar" panose="00000400000000000000" pitchFamily="2" charset="-78"/>
          </a:endParaRPr>
        </a:p>
      </dgm:t>
    </dgm:pt>
    <dgm:pt modelId="{2FE7E966-6962-4299-98F1-9C5559492F3E}" type="parTrans" cxnId="{48CD840E-F950-4718-AFF5-7052E0EFE4AB}">
      <dgm:prSet/>
      <dgm:spPr/>
      <dgm:t>
        <a:bodyPr/>
        <a:lstStyle/>
        <a:p>
          <a:pPr rtl="1"/>
          <a:endParaRPr lang="fa-IR"/>
        </a:p>
      </dgm:t>
    </dgm:pt>
    <dgm:pt modelId="{907A320C-986B-4758-8A02-6552C7577E73}" type="sibTrans" cxnId="{48CD840E-F950-4718-AFF5-7052E0EFE4AB}">
      <dgm:prSet/>
      <dgm:spPr/>
      <dgm:t>
        <a:bodyPr/>
        <a:lstStyle/>
        <a:p>
          <a:pPr rtl="1"/>
          <a:endParaRPr lang="fa-IR"/>
        </a:p>
      </dgm:t>
    </dgm:pt>
    <dgm:pt modelId="{F1C36DCE-2746-40E6-84DC-C0487D47773C}">
      <dgm:prSet phldrT="[Text]"/>
      <dgm:spPr/>
      <dgm:t>
        <a:bodyPr/>
        <a:lstStyle/>
        <a:p>
          <a:pPr rtl="1"/>
          <a:r>
            <a:rPr lang="fa-IR" b="1" dirty="0" smtClean="0">
              <a:solidFill>
                <a:srgbClr val="002060"/>
              </a:solidFill>
              <a:cs typeface="B Zar" panose="00000400000000000000" pitchFamily="2" charset="-78"/>
            </a:rPr>
            <a:t>نحلیل تغییر</a:t>
          </a:r>
          <a:endParaRPr lang="fa-IR" b="1" dirty="0">
            <a:solidFill>
              <a:srgbClr val="002060"/>
            </a:solidFill>
            <a:cs typeface="B Zar" panose="00000400000000000000" pitchFamily="2" charset="-78"/>
          </a:endParaRPr>
        </a:p>
      </dgm:t>
    </dgm:pt>
    <dgm:pt modelId="{C29D60ED-4B81-4114-BAFF-5DCD94FDB24B}" type="parTrans" cxnId="{2B7A0E09-61CC-4A5C-981B-8D8F4C283A39}">
      <dgm:prSet/>
      <dgm:spPr/>
      <dgm:t>
        <a:bodyPr/>
        <a:lstStyle/>
        <a:p>
          <a:pPr rtl="1"/>
          <a:endParaRPr lang="fa-IR"/>
        </a:p>
      </dgm:t>
    </dgm:pt>
    <dgm:pt modelId="{3E9F601D-C7D0-47D7-9A1F-4BB642A66DA8}" type="sibTrans" cxnId="{2B7A0E09-61CC-4A5C-981B-8D8F4C283A39}">
      <dgm:prSet/>
      <dgm:spPr/>
      <dgm:t>
        <a:bodyPr/>
        <a:lstStyle/>
        <a:p>
          <a:pPr rtl="1"/>
          <a:endParaRPr lang="fa-IR"/>
        </a:p>
      </dgm:t>
    </dgm:pt>
    <dgm:pt modelId="{97B6B8D9-0F6A-4FD2-AD20-C8DEB889FEB4}">
      <dgm:prSet phldrT="[Text]"/>
      <dgm:spPr/>
      <dgm:t>
        <a:bodyPr/>
        <a:lstStyle/>
        <a:p>
          <a:pPr rtl="1"/>
          <a:r>
            <a:rPr lang="fa-IR" b="1" dirty="0" smtClean="0">
              <a:solidFill>
                <a:srgbClr val="002060"/>
              </a:solidFill>
              <a:cs typeface="B Zar" panose="00000400000000000000" pitchFamily="2" charset="-78"/>
            </a:rPr>
            <a:t>تکنیک اسمی</a:t>
          </a:r>
          <a:endParaRPr lang="fa-IR" b="1" dirty="0">
            <a:solidFill>
              <a:srgbClr val="002060"/>
            </a:solidFill>
            <a:cs typeface="B Zar" panose="00000400000000000000" pitchFamily="2" charset="-78"/>
          </a:endParaRPr>
        </a:p>
      </dgm:t>
    </dgm:pt>
    <dgm:pt modelId="{D25C1984-8A41-42CD-908C-1A08B67A9082}" type="parTrans" cxnId="{DEB4C22C-B041-4BDB-9E3F-45FC1EADCF85}">
      <dgm:prSet/>
      <dgm:spPr/>
      <dgm:t>
        <a:bodyPr/>
        <a:lstStyle/>
        <a:p>
          <a:pPr rtl="1"/>
          <a:endParaRPr lang="fa-IR"/>
        </a:p>
      </dgm:t>
    </dgm:pt>
    <dgm:pt modelId="{7AE8F8DB-B368-4BB0-A069-A0459D978477}" type="sibTrans" cxnId="{DEB4C22C-B041-4BDB-9E3F-45FC1EADCF85}">
      <dgm:prSet/>
      <dgm:spPr/>
      <dgm:t>
        <a:bodyPr/>
        <a:lstStyle/>
        <a:p>
          <a:pPr rtl="1"/>
          <a:endParaRPr lang="fa-IR"/>
        </a:p>
      </dgm:t>
    </dgm:pt>
    <dgm:pt modelId="{B7A73ECE-D103-4E3E-AB61-15766ED20428}">
      <dgm:prSet phldrT="[Text]"/>
      <dgm:spPr/>
      <dgm:t>
        <a:bodyPr/>
        <a:lstStyle/>
        <a:p>
          <a:pPr rtl="1"/>
          <a:r>
            <a:rPr lang="fa-IR" b="1" dirty="0" smtClean="0">
              <a:solidFill>
                <a:srgbClr val="002060"/>
              </a:solidFill>
              <a:cs typeface="B Zar" panose="00000400000000000000" pitchFamily="2" charset="-78"/>
            </a:rPr>
            <a:t>افکارنویسی</a:t>
          </a:r>
          <a:endParaRPr lang="fa-IR" b="1" dirty="0">
            <a:solidFill>
              <a:srgbClr val="002060"/>
            </a:solidFill>
            <a:cs typeface="B Zar" panose="00000400000000000000" pitchFamily="2" charset="-78"/>
          </a:endParaRPr>
        </a:p>
      </dgm:t>
    </dgm:pt>
    <dgm:pt modelId="{D1CF06D0-C5F3-4011-BB9C-C38491E40552}" type="parTrans" cxnId="{C7DBB6E5-24C0-4EAE-BED4-2B5CA0A96E31}">
      <dgm:prSet/>
      <dgm:spPr/>
      <dgm:t>
        <a:bodyPr/>
        <a:lstStyle/>
        <a:p>
          <a:pPr rtl="1"/>
          <a:endParaRPr lang="fa-IR"/>
        </a:p>
      </dgm:t>
    </dgm:pt>
    <dgm:pt modelId="{92B6CB5D-091F-4FA7-BF80-F9A033329C34}" type="sibTrans" cxnId="{C7DBB6E5-24C0-4EAE-BED4-2B5CA0A96E31}">
      <dgm:prSet/>
      <dgm:spPr/>
      <dgm:t>
        <a:bodyPr/>
        <a:lstStyle/>
        <a:p>
          <a:pPr rtl="1"/>
          <a:endParaRPr lang="fa-IR"/>
        </a:p>
      </dgm:t>
    </dgm:pt>
    <dgm:pt modelId="{B40F5C72-1FEA-48CB-A97D-00421A871873}" type="pres">
      <dgm:prSet presAssocID="{47637ECE-D984-44DD-A300-10E503D4B3C9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F908BFB-9192-4105-A966-AAAA2D71F369}" type="pres">
      <dgm:prSet presAssocID="{3593B08C-3E35-4A2C-B624-1015884BB8A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3CF0ED92-AC24-480F-8DE9-0EC83F9D968B}" type="pres">
      <dgm:prSet presAssocID="{907A320C-986B-4758-8A02-6552C7577E73}" presName="sibTrans" presStyleCnt="0"/>
      <dgm:spPr/>
    </dgm:pt>
    <dgm:pt modelId="{62E0087B-B0ED-4DBA-A892-8E4355BC755F}" type="pres">
      <dgm:prSet presAssocID="{F1C36DCE-2746-40E6-84DC-C0487D47773C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4E5BE11-0B98-47D0-B9B4-2E6AC2B697E9}" type="pres">
      <dgm:prSet presAssocID="{3E9F601D-C7D0-47D7-9A1F-4BB642A66DA8}" presName="sibTrans" presStyleCnt="0"/>
      <dgm:spPr/>
    </dgm:pt>
    <dgm:pt modelId="{7E55E545-38D4-4F37-8428-89C52ADE1BBF}" type="pres">
      <dgm:prSet presAssocID="{97B6B8D9-0F6A-4FD2-AD20-C8DEB889FEB4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74BB914-1665-4839-A006-BEF77071D003}" type="pres">
      <dgm:prSet presAssocID="{7AE8F8DB-B368-4BB0-A069-A0459D978477}" presName="sibTrans" presStyleCnt="0"/>
      <dgm:spPr/>
    </dgm:pt>
    <dgm:pt modelId="{2CA0B6D9-41B5-4869-A4B3-53FD66C6E7CB}" type="pres">
      <dgm:prSet presAssocID="{B7A73ECE-D103-4E3E-AB61-15766ED20428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5A45194-1373-4BDE-B6ED-09EBA3C36BA8}" type="presOf" srcId="{3593B08C-3E35-4A2C-B624-1015884BB8A1}" destId="{1F908BFB-9192-4105-A966-AAAA2D71F369}" srcOrd="0" destOrd="0" presId="urn:microsoft.com/office/officeart/2005/8/layout/default"/>
    <dgm:cxn modelId="{C7DBB6E5-24C0-4EAE-BED4-2B5CA0A96E31}" srcId="{47637ECE-D984-44DD-A300-10E503D4B3C9}" destId="{B7A73ECE-D103-4E3E-AB61-15766ED20428}" srcOrd="3" destOrd="0" parTransId="{D1CF06D0-C5F3-4011-BB9C-C38491E40552}" sibTransId="{92B6CB5D-091F-4FA7-BF80-F9A033329C34}"/>
    <dgm:cxn modelId="{DD7EBE1B-DE71-4AAE-ADDB-C26F32AEA272}" type="presOf" srcId="{B7A73ECE-D103-4E3E-AB61-15766ED20428}" destId="{2CA0B6D9-41B5-4869-A4B3-53FD66C6E7CB}" srcOrd="0" destOrd="0" presId="urn:microsoft.com/office/officeart/2005/8/layout/default"/>
    <dgm:cxn modelId="{DEB4C22C-B041-4BDB-9E3F-45FC1EADCF85}" srcId="{47637ECE-D984-44DD-A300-10E503D4B3C9}" destId="{97B6B8D9-0F6A-4FD2-AD20-C8DEB889FEB4}" srcOrd="2" destOrd="0" parTransId="{D25C1984-8A41-42CD-908C-1A08B67A9082}" sibTransId="{7AE8F8DB-B368-4BB0-A069-A0459D978477}"/>
    <dgm:cxn modelId="{46ED4BD9-84DB-45E4-888E-60F4A0EB3B3E}" type="presOf" srcId="{F1C36DCE-2746-40E6-84DC-C0487D47773C}" destId="{62E0087B-B0ED-4DBA-A892-8E4355BC755F}" srcOrd="0" destOrd="0" presId="urn:microsoft.com/office/officeart/2005/8/layout/default"/>
    <dgm:cxn modelId="{0E6C62A8-2C9F-41E0-83A6-564C780ABF7F}" type="presOf" srcId="{47637ECE-D984-44DD-A300-10E503D4B3C9}" destId="{B40F5C72-1FEA-48CB-A97D-00421A871873}" srcOrd="0" destOrd="0" presId="urn:microsoft.com/office/officeart/2005/8/layout/default"/>
    <dgm:cxn modelId="{48CD840E-F950-4718-AFF5-7052E0EFE4AB}" srcId="{47637ECE-D984-44DD-A300-10E503D4B3C9}" destId="{3593B08C-3E35-4A2C-B624-1015884BB8A1}" srcOrd="0" destOrd="0" parTransId="{2FE7E966-6962-4299-98F1-9C5559492F3E}" sibTransId="{907A320C-986B-4758-8A02-6552C7577E73}"/>
    <dgm:cxn modelId="{2B7A0E09-61CC-4A5C-981B-8D8F4C283A39}" srcId="{47637ECE-D984-44DD-A300-10E503D4B3C9}" destId="{F1C36DCE-2746-40E6-84DC-C0487D47773C}" srcOrd="1" destOrd="0" parTransId="{C29D60ED-4B81-4114-BAFF-5DCD94FDB24B}" sibTransId="{3E9F601D-C7D0-47D7-9A1F-4BB642A66DA8}"/>
    <dgm:cxn modelId="{1A962D54-EA67-418D-A76B-108CB322BDA5}" type="presOf" srcId="{97B6B8D9-0F6A-4FD2-AD20-C8DEB889FEB4}" destId="{7E55E545-38D4-4F37-8428-89C52ADE1BBF}" srcOrd="0" destOrd="0" presId="urn:microsoft.com/office/officeart/2005/8/layout/default"/>
    <dgm:cxn modelId="{CB8B6D7C-7A57-4930-8CC3-CE950410CD89}" type="presParOf" srcId="{B40F5C72-1FEA-48CB-A97D-00421A871873}" destId="{1F908BFB-9192-4105-A966-AAAA2D71F369}" srcOrd="0" destOrd="0" presId="urn:microsoft.com/office/officeart/2005/8/layout/default"/>
    <dgm:cxn modelId="{D78E8C2C-D626-41F1-AC79-5612E3D90601}" type="presParOf" srcId="{B40F5C72-1FEA-48CB-A97D-00421A871873}" destId="{3CF0ED92-AC24-480F-8DE9-0EC83F9D968B}" srcOrd="1" destOrd="0" presId="urn:microsoft.com/office/officeart/2005/8/layout/default"/>
    <dgm:cxn modelId="{4AC423EC-7148-4DCD-AFC3-9B272C970D76}" type="presParOf" srcId="{B40F5C72-1FEA-48CB-A97D-00421A871873}" destId="{62E0087B-B0ED-4DBA-A892-8E4355BC755F}" srcOrd="2" destOrd="0" presId="urn:microsoft.com/office/officeart/2005/8/layout/default"/>
    <dgm:cxn modelId="{E209E0E1-33E7-4E87-A837-333AB7D60EB6}" type="presParOf" srcId="{B40F5C72-1FEA-48CB-A97D-00421A871873}" destId="{C4E5BE11-0B98-47D0-B9B4-2E6AC2B697E9}" srcOrd="3" destOrd="0" presId="urn:microsoft.com/office/officeart/2005/8/layout/default"/>
    <dgm:cxn modelId="{7C58AE4F-6B52-461B-A3E2-0972B393F0D6}" type="presParOf" srcId="{B40F5C72-1FEA-48CB-A97D-00421A871873}" destId="{7E55E545-38D4-4F37-8428-89C52ADE1BBF}" srcOrd="4" destOrd="0" presId="urn:microsoft.com/office/officeart/2005/8/layout/default"/>
    <dgm:cxn modelId="{1078A1A7-5280-4BB6-9592-41ADC6AEFEB4}" type="presParOf" srcId="{B40F5C72-1FEA-48CB-A97D-00421A871873}" destId="{E74BB914-1665-4839-A006-BEF77071D003}" srcOrd="5" destOrd="0" presId="urn:microsoft.com/office/officeart/2005/8/layout/default"/>
    <dgm:cxn modelId="{8CB1D3B8-9C5C-4A10-9623-5AFE090DAEA3}" type="presParOf" srcId="{B40F5C72-1FEA-48CB-A97D-00421A871873}" destId="{2CA0B6D9-41B5-4869-A4B3-53FD66C6E7CB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7637ECE-D984-44DD-A300-10E503D4B3C9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fa-IR"/>
        </a:p>
      </dgm:t>
    </dgm:pt>
    <dgm:pt modelId="{3593B08C-3E35-4A2C-B624-1015884BB8A1}">
      <dgm:prSet phldrT="[Text]"/>
      <dgm:spPr/>
      <dgm:t>
        <a:bodyPr/>
        <a:lstStyle/>
        <a:p>
          <a:pPr rtl="1"/>
          <a:r>
            <a:rPr lang="en-US" b="1" dirty="0" smtClean="0">
              <a:solidFill>
                <a:srgbClr val="002060"/>
              </a:solidFill>
              <a:cs typeface="B Zar" panose="00000400000000000000" pitchFamily="2" charset="-78"/>
            </a:rPr>
            <a:t>Fish Bone</a:t>
          </a:r>
          <a:endParaRPr lang="fa-IR" b="1" dirty="0" smtClean="0">
            <a:solidFill>
              <a:srgbClr val="002060"/>
            </a:solidFill>
            <a:cs typeface="B Zar" panose="00000400000000000000" pitchFamily="2" charset="-78"/>
          </a:endParaRPr>
        </a:p>
        <a:p>
          <a:pPr rtl="1"/>
          <a:r>
            <a:rPr lang="fa-IR" b="1" dirty="0" smtClean="0">
              <a:solidFill>
                <a:srgbClr val="002060"/>
              </a:solidFill>
              <a:cs typeface="B Zar" panose="00000400000000000000" pitchFamily="2" charset="-78"/>
            </a:rPr>
            <a:t>تیغ ماهی</a:t>
          </a:r>
          <a:endParaRPr lang="fa-IR" b="1" dirty="0">
            <a:solidFill>
              <a:srgbClr val="002060"/>
            </a:solidFill>
            <a:cs typeface="B Zar" panose="00000400000000000000" pitchFamily="2" charset="-78"/>
          </a:endParaRPr>
        </a:p>
      </dgm:t>
    </dgm:pt>
    <dgm:pt modelId="{2FE7E966-6962-4299-98F1-9C5559492F3E}" type="parTrans" cxnId="{48CD840E-F950-4718-AFF5-7052E0EFE4AB}">
      <dgm:prSet/>
      <dgm:spPr/>
      <dgm:t>
        <a:bodyPr/>
        <a:lstStyle/>
        <a:p>
          <a:pPr rtl="1"/>
          <a:endParaRPr lang="fa-IR"/>
        </a:p>
      </dgm:t>
    </dgm:pt>
    <dgm:pt modelId="{907A320C-986B-4758-8A02-6552C7577E73}" type="sibTrans" cxnId="{48CD840E-F950-4718-AFF5-7052E0EFE4AB}">
      <dgm:prSet/>
      <dgm:spPr/>
      <dgm:t>
        <a:bodyPr/>
        <a:lstStyle/>
        <a:p>
          <a:pPr rtl="1"/>
          <a:endParaRPr lang="fa-IR"/>
        </a:p>
      </dgm:t>
    </dgm:pt>
    <dgm:pt modelId="{B7A73ECE-D103-4E3E-AB61-15766ED20428}">
      <dgm:prSet phldrT="[Text]"/>
      <dgm:spPr/>
      <dgm:t>
        <a:bodyPr/>
        <a:lstStyle/>
        <a:p>
          <a:pPr rtl="1"/>
          <a:r>
            <a:rPr lang="en-US" b="1" dirty="0" smtClean="0">
              <a:solidFill>
                <a:srgbClr val="002060"/>
              </a:solidFill>
              <a:cs typeface="B Zar" panose="00000400000000000000" pitchFamily="2" charset="-78"/>
            </a:rPr>
            <a:t>5Why</a:t>
          </a:r>
        </a:p>
        <a:p>
          <a:pPr rtl="1"/>
          <a:r>
            <a:rPr lang="fa-IR" b="1" dirty="0" smtClean="0">
              <a:solidFill>
                <a:srgbClr val="002060"/>
              </a:solidFill>
              <a:cs typeface="B Zar" panose="00000400000000000000" pitchFamily="2" charset="-78"/>
            </a:rPr>
            <a:t>5 چرا</a:t>
          </a:r>
          <a:endParaRPr lang="fa-IR" b="1" dirty="0">
            <a:solidFill>
              <a:srgbClr val="002060"/>
            </a:solidFill>
            <a:cs typeface="B Zar" panose="00000400000000000000" pitchFamily="2" charset="-78"/>
          </a:endParaRPr>
        </a:p>
      </dgm:t>
    </dgm:pt>
    <dgm:pt modelId="{D1CF06D0-C5F3-4011-BB9C-C38491E40552}" type="parTrans" cxnId="{C7DBB6E5-24C0-4EAE-BED4-2B5CA0A96E31}">
      <dgm:prSet/>
      <dgm:spPr/>
      <dgm:t>
        <a:bodyPr/>
        <a:lstStyle/>
        <a:p>
          <a:pPr rtl="1"/>
          <a:endParaRPr lang="fa-IR"/>
        </a:p>
      </dgm:t>
    </dgm:pt>
    <dgm:pt modelId="{92B6CB5D-091F-4FA7-BF80-F9A033329C34}" type="sibTrans" cxnId="{C7DBB6E5-24C0-4EAE-BED4-2B5CA0A96E31}">
      <dgm:prSet/>
      <dgm:spPr/>
      <dgm:t>
        <a:bodyPr/>
        <a:lstStyle/>
        <a:p>
          <a:pPr rtl="1"/>
          <a:endParaRPr lang="fa-IR"/>
        </a:p>
      </dgm:t>
    </dgm:pt>
    <dgm:pt modelId="{B40F5C72-1FEA-48CB-A97D-00421A871873}" type="pres">
      <dgm:prSet presAssocID="{47637ECE-D984-44DD-A300-10E503D4B3C9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F908BFB-9192-4105-A966-AAAA2D71F369}" type="pres">
      <dgm:prSet presAssocID="{3593B08C-3E35-4A2C-B624-1015884BB8A1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3CF0ED92-AC24-480F-8DE9-0EC83F9D968B}" type="pres">
      <dgm:prSet presAssocID="{907A320C-986B-4758-8A02-6552C7577E73}" presName="sibTrans" presStyleCnt="0"/>
      <dgm:spPr/>
    </dgm:pt>
    <dgm:pt modelId="{2CA0B6D9-41B5-4869-A4B3-53FD66C6E7CB}" type="pres">
      <dgm:prSet presAssocID="{B7A73ECE-D103-4E3E-AB61-15766ED20428}" presName="node" presStyleLbl="node1" presStyleIdx="1" presStyleCnt="2" custLinFactNeighborX="-1992" custLinFactNeighborY="-4847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36ABC545-E500-47E4-A61C-4BDAF9513382}" type="presOf" srcId="{47637ECE-D984-44DD-A300-10E503D4B3C9}" destId="{B40F5C72-1FEA-48CB-A97D-00421A871873}" srcOrd="0" destOrd="0" presId="urn:microsoft.com/office/officeart/2005/8/layout/default"/>
    <dgm:cxn modelId="{50663270-2F8C-4873-89EE-2274BFCB04DE}" type="presOf" srcId="{B7A73ECE-D103-4E3E-AB61-15766ED20428}" destId="{2CA0B6D9-41B5-4869-A4B3-53FD66C6E7CB}" srcOrd="0" destOrd="0" presId="urn:microsoft.com/office/officeart/2005/8/layout/default"/>
    <dgm:cxn modelId="{48CD840E-F950-4718-AFF5-7052E0EFE4AB}" srcId="{47637ECE-D984-44DD-A300-10E503D4B3C9}" destId="{3593B08C-3E35-4A2C-B624-1015884BB8A1}" srcOrd="0" destOrd="0" parTransId="{2FE7E966-6962-4299-98F1-9C5559492F3E}" sibTransId="{907A320C-986B-4758-8A02-6552C7577E73}"/>
    <dgm:cxn modelId="{4E5475E3-D692-4221-A5EB-3E1C0A2777BE}" type="presOf" srcId="{3593B08C-3E35-4A2C-B624-1015884BB8A1}" destId="{1F908BFB-9192-4105-A966-AAAA2D71F369}" srcOrd="0" destOrd="0" presId="urn:microsoft.com/office/officeart/2005/8/layout/default"/>
    <dgm:cxn modelId="{C7DBB6E5-24C0-4EAE-BED4-2B5CA0A96E31}" srcId="{47637ECE-D984-44DD-A300-10E503D4B3C9}" destId="{B7A73ECE-D103-4E3E-AB61-15766ED20428}" srcOrd="1" destOrd="0" parTransId="{D1CF06D0-C5F3-4011-BB9C-C38491E40552}" sibTransId="{92B6CB5D-091F-4FA7-BF80-F9A033329C34}"/>
    <dgm:cxn modelId="{6F18C96C-21D5-4194-B1C2-7564E457BC0C}" type="presParOf" srcId="{B40F5C72-1FEA-48CB-A97D-00421A871873}" destId="{1F908BFB-9192-4105-A966-AAAA2D71F369}" srcOrd="0" destOrd="0" presId="urn:microsoft.com/office/officeart/2005/8/layout/default"/>
    <dgm:cxn modelId="{517A543A-F128-4A35-A2D0-22BCDF43BE6D}" type="presParOf" srcId="{B40F5C72-1FEA-48CB-A97D-00421A871873}" destId="{3CF0ED92-AC24-480F-8DE9-0EC83F9D968B}" srcOrd="1" destOrd="0" presId="urn:microsoft.com/office/officeart/2005/8/layout/default"/>
    <dgm:cxn modelId="{317C3DC3-E572-458F-9D7F-15E524CE1213}" type="presParOf" srcId="{B40F5C72-1FEA-48CB-A97D-00421A871873}" destId="{2CA0B6D9-41B5-4869-A4B3-53FD66C6E7CB}" srcOrd="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F908BFB-9192-4105-A966-AAAA2D71F369}">
      <dsp:nvSpPr>
        <dsp:cNvPr id="0" name=""/>
        <dsp:cNvSpPr/>
      </dsp:nvSpPr>
      <dsp:spPr>
        <a:xfrm>
          <a:off x="268" y="210816"/>
          <a:ext cx="1046957" cy="62817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solidFill>
                <a:srgbClr val="002060"/>
              </a:solidFill>
              <a:cs typeface="B Zar" panose="00000400000000000000" pitchFamily="2" charset="-78"/>
            </a:rPr>
            <a:t>خط زمانی</a:t>
          </a:r>
          <a:endParaRPr lang="fa-IR" sz="1600" b="1" kern="1200" dirty="0">
            <a:solidFill>
              <a:srgbClr val="002060"/>
            </a:solidFill>
            <a:cs typeface="B Zar" panose="00000400000000000000" pitchFamily="2" charset="-78"/>
          </a:endParaRPr>
        </a:p>
      </dsp:txBody>
      <dsp:txXfrm>
        <a:off x="268" y="210816"/>
        <a:ext cx="1046957" cy="628174"/>
      </dsp:txXfrm>
    </dsp:sp>
    <dsp:sp modelId="{62E0087B-B0ED-4DBA-A892-8E4355BC755F}">
      <dsp:nvSpPr>
        <dsp:cNvPr id="0" name=""/>
        <dsp:cNvSpPr/>
      </dsp:nvSpPr>
      <dsp:spPr>
        <a:xfrm>
          <a:off x="1151921" y="210816"/>
          <a:ext cx="1046957" cy="62817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300" b="1" kern="1200" dirty="0" smtClean="0">
              <a:solidFill>
                <a:srgbClr val="002060"/>
              </a:solidFill>
              <a:cs typeface="B Zar" panose="00000400000000000000" pitchFamily="2" charset="-78"/>
            </a:rPr>
            <a:t>رویدادنگاری</a:t>
          </a:r>
          <a:r>
            <a:rPr lang="fa-IR" sz="1300" kern="1200" dirty="0" smtClean="0"/>
            <a:t> </a:t>
          </a:r>
          <a:r>
            <a:rPr lang="fa-IR" sz="1300" b="1" kern="1200" dirty="0" smtClean="0">
              <a:solidFill>
                <a:srgbClr val="002060"/>
              </a:solidFill>
              <a:cs typeface="B Zar" panose="00000400000000000000" pitchFamily="2" charset="-78"/>
            </a:rPr>
            <a:t>داستانی</a:t>
          </a:r>
          <a:endParaRPr lang="fa-IR" sz="1300" b="1" kern="1200" dirty="0">
            <a:solidFill>
              <a:srgbClr val="002060"/>
            </a:solidFill>
            <a:cs typeface="B Zar" panose="00000400000000000000" pitchFamily="2" charset="-78"/>
          </a:endParaRPr>
        </a:p>
      </dsp:txBody>
      <dsp:txXfrm>
        <a:off x="1151921" y="210816"/>
        <a:ext cx="1046957" cy="628174"/>
      </dsp:txXfrm>
    </dsp:sp>
    <dsp:sp modelId="{7E55E545-38D4-4F37-8428-89C52ADE1BBF}">
      <dsp:nvSpPr>
        <dsp:cNvPr id="0" name=""/>
        <dsp:cNvSpPr/>
      </dsp:nvSpPr>
      <dsp:spPr>
        <a:xfrm>
          <a:off x="268" y="943686"/>
          <a:ext cx="1046957" cy="62817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300" b="1" kern="1200" dirty="0" smtClean="0">
              <a:solidFill>
                <a:srgbClr val="002060"/>
              </a:solidFill>
              <a:cs typeface="B Zar" panose="00000400000000000000" pitchFamily="2" charset="-78"/>
            </a:rPr>
            <a:t>جدول شخص زمان</a:t>
          </a:r>
          <a:endParaRPr lang="fa-IR" sz="1300" b="1" kern="1200" dirty="0">
            <a:solidFill>
              <a:srgbClr val="002060"/>
            </a:solidFill>
            <a:cs typeface="B Zar" panose="00000400000000000000" pitchFamily="2" charset="-78"/>
          </a:endParaRPr>
        </a:p>
      </dsp:txBody>
      <dsp:txXfrm>
        <a:off x="268" y="943686"/>
        <a:ext cx="1046957" cy="628174"/>
      </dsp:txXfrm>
    </dsp:sp>
    <dsp:sp modelId="{2CA0B6D9-41B5-4869-A4B3-53FD66C6E7CB}">
      <dsp:nvSpPr>
        <dsp:cNvPr id="0" name=""/>
        <dsp:cNvSpPr/>
      </dsp:nvSpPr>
      <dsp:spPr>
        <a:xfrm>
          <a:off x="1151921" y="943686"/>
          <a:ext cx="1046957" cy="62817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300" b="1" kern="1200" dirty="0" smtClean="0">
              <a:solidFill>
                <a:srgbClr val="002060"/>
              </a:solidFill>
              <a:cs typeface="B Zar" panose="00000400000000000000" pitchFamily="2" charset="-78"/>
            </a:rPr>
            <a:t>خط زمانی مبتنی بر جدول</a:t>
          </a:r>
          <a:endParaRPr lang="fa-IR" sz="1300" b="1" kern="1200" dirty="0">
            <a:solidFill>
              <a:srgbClr val="002060"/>
            </a:solidFill>
            <a:cs typeface="B Zar" panose="00000400000000000000" pitchFamily="2" charset="-78"/>
          </a:endParaRPr>
        </a:p>
      </dsp:txBody>
      <dsp:txXfrm>
        <a:off x="1151921" y="943686"/>
        <a:ext cx="1046957" cy="62817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F908BFB-9192-4105-A966-AAAA2D71F369}">
      <dsp:nvSpPr>
        <dsp:cNvPr id="0" name=""/>
        <dsp:cNvSpPr/>
      </dsp:nvSpPr>
      <dsp:spPr>
        <a:xfrm>
          <a:off x="231" y="219799"/>
          <a:ext cx="901070" cy="54064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900" b="1" kern="1200" dirty="0" smtClean="0">
              <a:solidFill>
                <a:srgbClr val="002060"/>
              </a:solidFill>
              <a:cs typeface="B Zar" panose="00000400000000000000" pitchFamily="2" charset="-78"/>
            </a:rPr>
            <a:t>مستندات</a:t>
          </a:r>
          <a:endParaRPr lang="fa-IR" sz="1900" b="1" kern="1200" dirty="0">
            <a:solidFill>
              <a:srgbClr val="002060"/>
            </a:solidFill>
            <a:cs typeface="B Zar" panose="00000400000000000000" pitchFamily="2" charset="-78"/>
          </a:endParaRPr>
        </a:p>
      </dsp:txBody>
      <dsp:txXfrm>
        <a:off x="231" y="219799"/>
        <a:ext cx="901070" cy="540642"/>
      </dsp:txXfrm>
    </dsp:sp>
    <dsp:sp modelId="{62E0087B-B0ED-4DBA-A892-8E4355BC755F}">
      <dsp:nvSpPr>
        <dsp:cNvPr id="0" name=""/>
        <dsp:cNvSpPr/>
      </dsp:nvSpPr>
      <dsp:spPr>
        <a:xfrm>
          <a:off x="991408" y="219799"/>
          <a:ext cx="901070" cy="54064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900" b="1" kern="1200" dirty="0" smtClean="0">
              <a:solidFill>
                <a:srgbClr val="002060"/>
              </a:solidFill>
              <a:cs typeface="B Zar" panose="00000400000000000000" pitchFamily="2" charset="-78"/>
            </a:rPr>
            <a:t>مصاحبه</a:t>
          </a:r>
          <a:endParaRPr lang="fa-IR" sz="1900" b="1" kern="1200" dirty="0">
            <a:solidFill>
              <a:srgbClr val="002060"/>
            </a:solidFill>
            <a:cs typeface="B Zar" panose="00000400000000000000" pitchFamily="2" charset="-78"/>
          </a:endParaRPr>
        </a:p>
      </dsp:txBody>
      <dsp:txXfrm>
        <a:off x="991408" y="219799"/>
        <a:ext cx="901070" cy="540642"/>
      </dsp:txXfrm>
    </dsp:sp>
    <dsp:sp modelId="{2CA0B6D9-41B5-4869-A4B3-53FD66C6E7CB}">
      <dsp:nvSpPr>
        <dsp:cNvPr id="0" name=""/>
        <dsp:cNvSpPr/>
      </dsp:nvSpPr>
      <dsp:spPr>
        <a:xfrm>
          <a:off x="495819" y="850549"/>
          <a:ext cx="901070" cy="54064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900" b="1" kern="1200" dirty="0" smtClean="0">
              <a:solidFill>
                <a:srgbClr val="002060"/>
              </a:solidFill>
              <a:cs typeface="B Zar" panose="00000400000000000000" pitchFamily="2" charset="-78"/>
            </a:rPr>
            <a:t>مشاهده</a:t>
          </a:r>
          <a:endParaRPr lang="fa-IR" sz="1900" b="1" kern="1200" dirty="0">
            <a:solidFill>
              <a:srgbClr val="002060"/>
            </a:solidFill>
            <a:cs typeface="B Zar" panose="00000400000000000000" pitchFamily="2" charset="-78"/>
          </a:endParaRPr>
        </a:p>
      </dsp:txBody>
      <dsp:txXfrm>
        <a:off x="495819" y="850549"/>
        <a:ext cx="901070" cy="54064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F908BFB-9192-4105-A966-AAAA2D71F369}">
      <dsp:nvSpPr>
        <dsp:cNvPr id="0" name=""/>
        <dsp:cNvSpPr/>
      </dsp:nvSpPr>
      <dsp:spPr>
        <a:xfrm>
          <a:off x="261" y="232786"/>
          <a:ext cx="1021620" cy="61297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500" b="1" kern="1200" dirty="0" smtClean="0">
              <a:solidFill>
                <a:srgbClr val="002060"/>
              </a:solidFill>
              <a:cs typeface="B Zar" panose="00000400000000000000" pitchFamily="2" charset="-78"/>
            </a:rPr>
            <a:t>بارش افکار</a:t>
          </a:r>
          <a:endParaRPr lang="fa-IR" sz="1500" b="1" kern="1200" dirty="0">
            <a:solidFill>
              <a:srgbClr val="002060"/>
            </a:solidFill>
            <a:cs typeface="B Zar" panose="00000400000000000000" pitchFamily="2" charset="-78"/>
          </a:endParaRPr>
        </a:p>
      </dsp:txBody>
      <dsp:txXfrm>
        <a:off x="261" y="232786"/>
        <a:ext cx="1021620" cy="612972"/>
      </dsp:txXfrm>
    </dsp:sp>
    <dsp:sp modelId="{62E0087B-B0ED-4DBA-A892-8E4355BC755F}">
      <dsp:nvSpPr>
        <dsp:cNvPr id="0" name=""/>
        <dsp:cNvSpPr/>
      </dsp:nvSpPr>
      <dsp:spPr>
        <a:xfrm>
          <a:off x="1124044" y="232786"/>
          <a:ext cx="1021620" cy="61297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500" b="1" kern="1200" dirty="0" smtClean="0">
              <a:solidFill>
                <a:srgbClr val="002060"/>
              </a:solidFill>
              <a:cs typeface="B Zar" panose="00000400000000000000" pitchFamily="2" charset="-78"/>
            </a:rPr>
            <a:t>نحلیل تغییر</a:t>
          </a:r>
          <a:endParaRPr lang="fa-IR" sz="1500" b="1" kern="1200" dirty="0">
            <a:solidFill>
              <a:srgbClr val="002060"/>
            </a:solidFill>
            <a:cs typeface="B Zar" panose="00000400000000000000" pitchFamily="2" charset="-78"/>
          </a:endParaRPr>
        </a:p>
      </dsp:txBody>
      <dsp:txXfrm>
        <a:off x="1124044" y="232786"/>
        <a:ext cx="1021620" cy="612972"/>
      </dsp:txXfrm>
    </dsp:sp>
    <dsp:sp modelId="{7E55E545-38D4-4F37-8428-89C52ADE1BBF}">
      <dsp:nvSpPr>
        <dsp:cNvPr id="0" name=""/>
        <dsp:cNvSpPr/>
      </dsp:nvSpPr>
      <dsp:spPr>
        <a:xfrm>
          <a:off x="261" y="947921"/>
          <a:ext cx="1021620" cy="61297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500" b="1" kern="1200" dirty="0" smtClean="0">
              <a:solidFill>
                <a:srgbClr val="002060"/>
              </a:solidFill>
              <a:cs typeface="B Zar" panose="00000400000000000000" pitchFamily="2" charset="-78"/>
            </a:rPr>
            <a:t>تکنیک اسمی</a:t>
          </a:r>
          <a:endParaRPr lang="fa-IR" sz="1500" b="1" kern="1200" dirty="0">
            <a:solidFill>
              <a:srgbClr val="002060"/>
            </a:solidFill>
            <a:cs typeface="B Zar" panose="00000400000000000000" pitchFamily="2" charset="-78"/>
          </a:endParaRPr>
        </a:p>
      </dsp:txBody>
      <dsp:txXfrm>
        <a:off x="261" y="947921"/>
        <a:ext cx="1021620" cy="612972"/>
      </dsp:txXfrm>
    </dsp:sp>
    <dsp:sp modelId="{2CA0B6D9-41B5-4869-A4B3-53FD66C6E7CB}">
      <dsp:nvSpPr>
        <dsp:cNvPr id="0" name=""/>
        <dsp:cNvSpPr/>
      </dsp:nvSpPr>
      <dsp:spPr>
        <a:xfrm>
          <a:off x="1124044" y="947921"/>
          <a:ext cx="1021620" cy="61297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500" b="1" kern="1200" dirty="0" smtClean="0">
              <a:solidFill>
                <a:srgbClr val="002060"/>
              </a:solidFill>
              <a:cs typeface="B Zar" panose="00000400000000000000" pitchFamily="2" charset="-78"/>
            </a:rPr>
            <a:t>افکارنویسی</a:t>
          </a:r>
          <a:endParaRPr lang="fa-IR" sz="1500" b="1" kern="1200" dirty="0">
            <a:solidFill>
              <a:srgbClr val="002060"/>
            </a:solidFill>
            <a:cs typeface="B Zar" panose="00000400000000000000" pitchFamily="2" charset="-78"/>
          </a:endParaRPr>
        </a:p>
      </dsp:txBody>
      <dsp:txXfrm>
        <a:off x="1124044" y="947921"/>
        <a:ext cx="1021620" cy="61297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F908BFB-9192-4105-A966-AAAA2D71F369}">
      <dsp:nvSpPr>
        <dsp:cNvPr id="0" name=""/>
        <dsp:cNvSpPr/>
      </dsp:nvSpPr>
      <dsp:spPr>
        <a:xfrm>
          <a:off x="196544" y="587"/>
          <a:ext cx="1125864" cy="67551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b="1" kern="1200" dirty="0" smtClean="0">
              <a:solidFill>
                <a:srgbClr val="002060"/>
              </a:solidFill>
              <a:cs typeface="B Zar" panose="00000400000000000000" pitchFamily="2" charset="-78"/>
            </a:rPr>
            <a:t>Fish Bone</a:t>
          </a:r>
          <a:endParaRPr lang="fa-IR" sz="1300" b="1" kern="1200" dirty="0" smtClean="0">
            <a:solidFill>
              <a:srgbClr val="002060"/>
            </a:solidFill>
            <a:cs typeface="B Zar" panose="00000400000000000000" pitchFamily="2" charset="-78"/>
          </a:endParaRPr>
        </a:p>
        <a:p>
          <a:pPr lvl="0" algn="ctr" defTabSz="5778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300" b="1" kern="1200" dirty="0" smtClean="0">
              <a:solidFill>
                <a:srgbClr val="002060"/>
              </a:solidFill>
              <a:cs typeface="B Zar" panose="00000400000000000000" pitchFamily="2" charset="-78"/>
            </a:rPr>
            <a:t>تیغ ماهی</a:t>
          </a:r>
          <a:endParaRPr lang="fa-IR" sz="1300" b="1" kern="1200" dirty="0">
            <a:solidFill>
              <a:srgbClr val="002060"/>
            </a:solidFill>
            <a:cs typeface="B Zar" panose="00000400000000000000" pitchFamily="2" charset="-78"/>
          </a:endParaRPr>
        </a:p>
      </dsp:txBody>
      <dsp:txXfrm>
        <a:off x="196544" y="587"/>
        <a:ext cx="1125864" cy="675518"/>
      </dsp:txXfrm>
    </dsp:sp>
    <dsp:sp modelId="{2CA0B6D9-41B5-4869-A4B3-53FD66C6E7CB}">
      <dsp:nvSpPr>
        <dsp:cNvPr id="0" name=""/>
        <dsp:cNvSpPr/>
      </dsp:nvSpPr>
      <dsp:spPr>
        <a:xfrm>
          <a:off x="174116" y="755949"/>
          <a:ext cx="1125864" cy="67551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b="1" kern="1200" dirty="0" smtClean="0">
              <a:solidFill>
                <a:srgbClr val="002060"/>
              </a:solidFill>
              <a:cs typeface="B Zar" panose="00000400000000000000" pitchFamily="2" charset="-78"/>
            </a:rPr>
            <a:t>5Why</a:t>
          </a:r>
        </a:p>
        <a:p>
          <a:pPr lvl="0" algn="ctr" defTabSz="5778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300" b="1" kern="1200" dirty="0" smtClean="0">
              <a:solidFill>
                <a:srgbClr val="002060"/>
              </a:solidFill>
              <a:cs typeface="B Zar" panose="00000400000000000000" pitchFamily="2" charset="-78"/>
            </a:rPr>
            <a:t>5 چرا</a:t>
          </a:r>
          <a:endParaRPr lang="fa-IR" sz="1300" b="1" kern="1200" dirty="0">
            <a:solidFill>
              <a:srgbClr val="002060"/>
            </a:solidFill>
            <a:cs typeface="B Zar" panose="00000400000000000000" pitchFamily="2" charset="-78"/>
          </a:endParaRPr>
        </a:p>
      </dsp:txBody>
      <dsp:txXfrm>
        <a:off x="174116" y="755949"/>
        <a:ext cx="1125864" cy="67551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AC0C6F9-6682-47FA-881E-136CDAE59706}" type="datetimeFigureOut">
              <a:rPr lang="en-US"/>
              <a:pPr>
                <a:defRPr/>
              </a:pPr>
              <a:t>10/31/2021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DE1FAA4-6F88-40CB-BA38-0691FE78042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97964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8283DD-D250-4809-A80D-3A66F8627B85}" type="slidenum">
              <a:rPr lang="fa-IR" smtClean="0">
                <a:solidFill>
                  <a:prstClr val="black"/>
                </a:solidFill>
              </a:rPr>
              <a:pPr/>
              <a:t>3</a:t>
            </a:fld>
            <a:endParaRPr lang="fa-I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18050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47541A-2E71-4CE3-9A31-30BB0D8F8476}" type="datetimeFigureOut">
              <a:rPr lang="en-US"/>
              <a:pPr>
                <a:defRPr/>
              </a:pPr>
              <a:t>10/31/2021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7DDF11-5DFC-404A-951B-73C8E135DDB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03268816"/>
      </p:ext>
    </p:extLst>
  </p:cSld>
  <p:clrMapOvr>
    <a:masterClrMapping/>
  </p:clrMapOvr>
  <p:transition spd="slow"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419F28-E5C5-4959-913D-37C917DAAAEA}" type="datetimeFigureOut">
              <a:rPr lang="en-US"/>
              <a:pPr>
                <a:defRPr/>
              </a:pPr>
              <a:t>10/31/2021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B8BDD5-A279-4F2D-A01D-0DDE13283E8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0124502"/>
      </p:ext>
    </p:extLst>
  </p:cSld>
  <p:clrMapOvr>
    <a:masterClrMapping/>
  </p:clrMapOvr>
  <p:transition spd="slow">
    <p:wedge/>
  </p:transition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C0BAFC7-1D80-4B73-B7E5-DBA7FA2A1B4E}" type="datetimeFigureOut">
              <a:rPr lang="en-US" smtClean="0"/>
              <a:pPr>
                <a:defRPr/>
              </a:pPr>
              <a:t>10/31/2021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12519D-3576-4D64-BDAE-F36489F76886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95580239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C0BAFC7-1D80-4B73-B7E5-DBA7FA2A1B4E}" type="datetimeFigureOut">
              <a:rPr lang="en-US" smtClean="0"/>
              <a:pPr>
                <a:defRPr/>
              </a:pPr>
              <a:t>10/31/2021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12519D-3576-4D64-BDAE-F36489F76886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16547832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C0BAFC7-1D80-4B73-B7E5-DBA7FA2A1B4E}" type="datetimeFigureOut">
              <a:rPr lang="en-US" smtClean="0"/>
              <a:pPr>
                <a:defRPr/>
              </a:pPr>
              <a:t>10/31/2021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12519D-3576-4D64-BDAE-F36489F76886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17152096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9D03271-4311-4A99-BFE0-C55EF8DFBE52}" type="datetimeFigureOut">
              <a:rPr lang="en-US" smtClean="0"/>
              <a:pPr>
                <a:defRPr/>
              </a:pPr>
              <a:t>10/31/2021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AEA43C-F0D1-4751-9F06-F783927A5F9A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29695115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4B055EE-7648-4CFC-8C2D-C7BEA2990C42}" type="datetimeFigureOut">
              <a:rPr lang="en-US" smtClean="0"/>
              <a:pPr>
                <a:defRPr/>
              </a:pPr>
              <a:t>10/31/2021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916198-940D-4B04-98BA-B962F43AE65D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61254620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6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6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B2DDCD-D66D-4638-AF9D-425752249627}" type="datetimeFigureOut">
              <a:rPr lang="en-US"/>
              <a:pPr>
                <a:defRPr/>
              </a:pPr>
              <a:t>10/31/2021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DDC226-878B-4E79-B2E5-393C65DDB30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98750053"/>
      </p:ext>
    </p:extLst>
  </p:cSld>
  <p:clrMapOvr>
    <a:masterClrMapping/>
  </p:clrMapOvr>
  <p:transition spd="slow">
    <p:wedg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0"/>
            <a:ext cx="7772400" cy="147002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692CD9-BC6D-44B8-829F-3C98CFF8B275}" type="datetimeFigureOut">
              <a:rPr lang="en-US"/>
              <a:pPr>
                <a:defRPr/>
              </a:pPr>
              <a:t>10/31/2021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9358BD-F778-41AF-A3B2-B422E4EF6B4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481917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13493D-745F-4CA0-B74F-C6FCB38B1097}" type="datetimeFigureOut">
              <a:rPr lang="en-US"/>
              <a:pPr>
                <a:defRPr/>
              </a:pPr>
              <a:t>10/31/2021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5AAF76-FE97-4D39-B498-BFB1ECF8B7D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52798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3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7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EE3876-DED3-4AEC-9923-9873ECB44653}" type="datetimeFigureOut">
              <a:rPr lang="en-US"/>
              <a:pPr>
                <a:defRPr/>
              </a:pPr>
              <a:t>10/31/2021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F6DCE5-C5F4-4B2C-AEC7-8EE8CFC991C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077141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390FA3-A3A7-4505-9DB4-5C944DA68610}" type="datetimeFigureOut">
              <a:rPr lang="en-US"/>
              <a:pPr>
                <a:defRPr/>
              </a:pPr>
              <a:t>10/31/2021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AC53F7-FCE9-4FC5-B7F2-E9C5CA990F8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84110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1535117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4" y="1535117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4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709D50-E9B0-4856-AE1A-BCA793ED9D5F}" type="datetimeFigureOut">
              <a:rPr lang="en-US"/>
              <a:pPr>
                <a:defRPr/>
              </a:pPr>
              <a:t>10/31/2021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A30368-88A9-423C-A48D-13915B5CF73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056985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3DB806-818C-409C-A425-2620496DD5A3}" type="datetimeFigureOut">
              <a:rPr lang="en-US"/>
              <a:pPr>
                <a:defRPr/>
              </a:pPr>
              <a:t>10/31/2021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A6B63A-FE71-4336-ABED-ECC3C043C4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595884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5564D6-3CA4-4EDA-9EC3-1A007B134426}" type="datetimeFigureOut">
              <a:rPr lang="en-US"/>
              <a:pPr>
                <a:defRPr/>
              </a:pPr>
              <a:t>10/31/2021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0A2BBD-C901-4F6E-BDD7-C886A440BB5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952819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9" y="273053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7" y="273058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9" y="1435105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D4FB99-512F-40D2-9005-F2270AA5AB96}" type="datetimeFigureOut">
              <a:rPr lang="en-US"/>
              <a:pPr>
                <a:defRPr/>
              </a:pPr>
              <a:t>10/31/2021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48CC59-2596-4BF2-B4EB-36A7A80760F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833047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58E807-5E2C-46F2-A89F-095C26E1ACB4}" type="datetimeFigureOut">
              <a:rPr lang="en-US"/>
              <a:pPr>
                <a:defRPr/>
              </a:pPr>
              <a:t>10/31/2021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2D3D1B-0BA3-4759-BA93-3FD2119EDF4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79178538"/>
      </p:ext>
    </p:extLst>
  </p:cSld>
  <p:clrMapOvr>
    <a:masterClrMapping/>
  </p:clrMapOvr>
  <p:transition spd="slow">
    <p:wedg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2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43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66ED60-51E6-4C2A-BA34-A4DB54548EDB}" type="datetimeFigureOut">
              <a:rPr lang="en-US"/>
              <a:pPr>
                <a:defRPr/>
              </a:pPr>
              <a:t>10/31/2021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61EE1E-DC8A-4D95-ACCC-0246D3850C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8554844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7AC834-DB73-469B-95E1-A34D9A01BF9C}" type="datetimeFigureOut">
              <a:rPr lang="en-US"/>
              <a:pPr>
                <a:defRPr/>
              </a:pPr>
              <a:t>10/31/2021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40CC33-97FC-47EE-B9EA-46371B96592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538855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6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6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2098E0-B568-47E4-93CB-C1B9901EBB39}" type="datetimeFigureOut">
              <a:rPr lang="en-US"/>
              <a:pPr>
                <a:defRPr/>
              </a:pPr>
              <a:t>10/31/2021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16FDC2-066C-45DC-AB15-3654C961EEC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2460862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0"/>
            <a:ext cx="7772400" cy="147002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CF1111-1EF3-4532-9E16-B923E18F9F94}" type="datetimeFigureOut">
              <a:rPr lang="en-US"/>
              <a:pPr>
                <a:defRPr/>
              </a:pPr>
              <a:t>10/31/2021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6DE20E-D5DB-4024-85EB-BBC3942FC35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9035171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548BB8-71D4-44C1-BDAC-79C56D915593}" type="datetimeFigureOut">
              <a:rPr lang="en-US"/>
              <a:pPr>
                <a:defRPr/>
              </a:pPr>
              <a:t>10/31/2021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DC04BE-36F1-4156-A882-BE73D507E2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0217149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3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7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55CC82-6FC0-445A-A171-8B8F0D457E44}" type="datetimeFigureOut">
              <a:rPr lang="en-US"/>
              <a:pPr>
                <a:defRPr/>
              </a:pPr>
              <a:t>10/31/2021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C16A53-8356-42B5-8388-FBAE0A5E7A6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5818069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B8970B-CF8C-446B-8020-5CCD341FE5F3}" type="datetimeFigureOut">
              <a:rPr lang="en-US"/>
              <a:pPr>
                <a:defRPr/>
              </a:pPr>
              <a:t>10/31/2021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856238-EE60-4B02-B38C-770ACAF7003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2735214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1535117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5" y="1535117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ACC2EE-4866-406B-AFB7-1A6242B3734A}" type="datetimeFigureOut">
              <a:rPr lang="en-US"/>
              <a:pPr>
                <a:defRPr/>
              </a:pPr>
              <a:t>10/31/2021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0A0ADE-730C-4A5B-AC86-5F5459A3329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0741812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024726-2015-46CC-A41A-E49756ACDE62}" type="datetimeFigureOut">
              <a:rPr lang="en-US"/>
              <a:pPr>
                <a:defRPr/>
              </a:pPr>
              <a:t>10/31/2021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371786-956E-4C31-A294-B3BC977DC61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0335044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ECEB12-60A9-4A32-B7E5-A50679E68B8D}" type="datetimeFigureOut">
              <a:rPr lang="en-US"/>
              <a:pPr>
                <a:defRPr/>
              </a:pPr>
              <a:t>10/31/2021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DD6B08-D28A-456E-A801-304F670218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8299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3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7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0281BA-D4D5-4F8C-BBEB-A2E54A4BD098}" type="datetimeFigureOut">
              <a:rPr lang="en-US"/>
              <a:pPr>
                <a:defRPr/>
              </a:pPr>
              <a:t>10/31/2021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7969C0-E7E5-4F7C-B560-FCC568A2082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27530329"/>
      </p:ext>
    </p:extLst>
  </p:cSld>
  <p:clrMapOvr>
    <a:masterClrMapping/>
  </p:clrMapOvr>
  <p:transition spd="slow">
    <p:wedg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0" y="273053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8" y="273059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0" y="1435105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1102D7-E3B9-4007-AEA2-CF8EF9AE0D9B}" type="datetimeFigureOut">
              <a:rPr lang="en-US"/>
              <a:pPr>
                <a:defRPr/>
              </a:pPr>
              <a:t>10/31/2021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7C237A-D3B1-4AF0-8A34-B372DC82ED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0925562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2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43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A3E2AC-0DAD-406F-9767-715B8FACF5B0}" type="datetimeFigureOut">
              <a:rPr lang="en-US"/>
              <a:pPr>
                <a:defRPr/>
              </a:pPr>
              <a:t>10/31/2021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DEAEB9-E22D-48B2-802F-164595FB0E4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4949034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B36A3C-E757-42D5-8BF1-2544F2C658C4}" type="datetimeFigureOut">
              <a:rPr lang="en-US"/>
              <a:pPr>
                <a:defRPr/>
              </a:pPr>
              <a:t>10/31/2021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10D22E-265A-4AA0-917A-49E8D02A024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929241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6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6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F284A9-B0D0-4C76-8955-5BA2C0AADA47}" type="datetimeFigureOut">
              <a:rPr lang="en-US"/>
              <a:pPr>
                <a:defRPr/>
              </a:pPr>
              <a:t>10/31/2021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37B446-1194-450A-94C6-4AD343CD3B8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1524780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0"/>
            <a:ext cx="7772400" cy="147002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5F488D-3503-4886-B654-07D9E33CCE4E}" type="datetimeFigureOut">
              <a:rPr lang="en-US"/>
              <a:pPr>
                <a:defRPr/>
              </a:pPr>
              <a:t>10/31/2021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25D6F3-E610-4DE6-AB65-C6F4FA65514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7140776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5D9D8B-8DA3-457A-B3C3-ED0527C9428B}" type="datetimeFigureOut">
              <a:rPr lang="en-US"/>
              <a:pPr>
                <a:defRPr/>
              </a:pPr>
              <a:t>10/31/2021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2C3D68-C87E-4F00-8D8F-AC0F8AF8627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7943673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3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7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8EEB84-507C-4F66-8C71-7A29A66145E6}" type="datetimeFigureOut">
              <a:rPr lang="en-US"/>
              <a:pPr>
                <a:defRPr/>
              </a:pPr>
              <a:t>10/31/2021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B34D17-AA77-4730-904C-C28818203BF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7840130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A5EE12-6793-4280-A6E8-1B4348D8481A}" type="datetimeFigureOut">
              <a:rPr lang="en-US"/>
              <a:pPr>
                <a:defRPr/>
              </a:pPr>
              <a:t>10/31/2021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46C563-BE55-4CA5-A182-FC3D32D5848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7402937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1535117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7" y="1535117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9183C5-931A-4EA8-8DB6-A6D2B2EC9FF1}" type="datetimeFigureOut">
              <a:rPr lang="en-US"/>
              <a:pPr>
                <a:defRPr/>
              </a:pPr>
              <a:t>10/31/2021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DE017A-1AFF-4C81-B45C-0CD608443C2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2927391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38CB91-282F-4F64-8ECA-6C6EC53D4948}" type="datetimeFigureOut">
              <a:rPr lang="en-US"/>
              <a:pPr>
                <a:defRPr/>
              </a:pPr>
              <a:t>10/31/2021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C8EC7C-F26D-4C90-B344-C7FD24FA61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85276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3D5D4B-70C6-42CA-9C9C-DCC06F184FC5}" type="datetimeFigureOut">
              <a:rPr lang="en-US"/>
              <a:pPr>
                <a:defRPr/>
              </a:pPr>
              <a:t>10/31/2021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F2036F-8A27-4CAD-A023-72EA2483040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77931026"/>
      </p:ext>
    </p:extLst>
  </p:cSld>
  <p:clrMapOvr>
    <a:masterClrMapping/>
  </p:clrMapOvr>
  <p:transition spd="slow">
    <p:wedg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2F1604-0177-494E-9A54-C442D1A48E2F}" type="datetimeFigureOut">
              <a:rPr lang="en-US"/>
              <a:pPr>
                <a:defRPr/>
              </a:pPr>
              <a:t>10/31/2021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7A8B33-C956-4C3A-B395-E0D4A8A09B4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0560539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2" y="273053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9" y="27306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2" y="1435105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E5D03D-9C7C-49A4-BEB0-B131DBA3A055}" type="datetimeFigureOut">
              <a:rPr lang="en-US"/>
              <a:pPr>
                <a:defRPr/>
              </a:pPr>
              <a:t>10/31/2021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D8B915-6BDD-4316-B5C8-666ECCAE364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8866771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2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43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443D75-0714-4608-9DD8-FD05F9AA9605}" type="datetimeFigureOut">
              <a:rPr lang="en-US"/>
              <a:pPr>
                <a:defRPr/>
              </a:pPr>
              <a:t>10/31/2021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5B70FE-B2ED-4F9B-A07C-48C5D2CAB1E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9257852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EA0001-4EB2-4357-9AA0-C87FE9D742C1}" type="datetimeFigureOut">
              <a:rPr lang="en-US"/>
              <a:pPr>
                <a:defRPr/>
              </a:pPr>
              <a:t>10/31/2021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E22FF7-4821-444B-9BF0-CE7D8B48E7E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560708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6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6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83E8A1-5A27-4760-8E76-3C43D9EFB8F8}" type="datetimeFigureOut">
              <a:rPr lang="en-US"/>
              <a:pPr>
                <a:defRPr/>
              </a:pPr>
              <a:t>10/31/2021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7F49C0-3DD1-4F6F-9284-610AE3108C8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9086461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0"/>
            <a:ext cx="7772400" cy="147002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38CB13-FB04-4C75-BD54-34E37C49E380}" type="datetimeFigureOut">
              <a:rPr lang="en-US"/>
              <a:pPr>
                <a:defRPr/>
              </a:pPr>
              <a:t>10/31/2021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DDEA46-295F-4B2D-8E7B-2057B824969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8356528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7BF894-2B64-4D62-93C8-FAA8EFFA5C7E}" type="datetimeFigureOut">
              <a:rPr lang="en-US"/>
              <a:pPr>
                <a:defRPr/>
              </a:pPr>
              <a:t>10/31/2021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3FADCD-00CA-4A0B-988F-98F2FEC98B1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0708806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3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7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1771BD-35F0-4056-9023-8D0854BEEED4}" type="datetimeFigureOut">
              <a:rPr lang="en-US"/>
              <a:pPr>
                <a:defRPr/>
              </a:pPr>
              <a:t>10/31/2021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E72D95-C2C5-4110-A791-3188F2F0588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670067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0D142E-9A43-45D4-B014-D508B26165C6}" type="datetimeFigureOut">
              <a:rPr lang="en-US"/>
              <a:pPr>
                <a:defRPr/>
              </a:pPr>
              <a:t>10/31/2021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A4A4D8-FC39-46F3-8DB2-FDC4D75E03A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7229726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1535117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8" y="1535117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8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FD9475-3DA6-4F0C-9EBB-0C627A1421F2}" type="datetimeFigureOut">
              <a:rPr lang="en-US"/>
              <a:pPr>
                <a:defRPr/>
              </a:pPr>
              <a:t>10/31/2021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E98F5D-3A36-4FAF-AD60-E197ADDE6A8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45291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1535117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1" y="1535117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1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D81777-B682-4E41-949D-58F1394905AC}" type="datetimeFigureOut">
              <a:rPr lang="en-US"/>
              <a:pPr>
                <a:defRPr/>
              </a:pPr>
              <a:t>10/31/2021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B0859F-A3E1-4CD0-8BB8-98B1BB88822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47297734"/>
      </p:ext>
    </p:extLst>
  </p:cSld>
  <p:clrMapOvr>
    <a:masterClrMapping/>
  </p:clrMapOvr>
  <p:transition spd="slow">
    <p:wedge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9178B6-4CC8-4165-9BD4-277E2BA11387}" type="datetimeFigureOut">
              <a:rPr lang="en-US"/>
              <a:pPr>
                <a:defRPr/>
              </a:pPr>
              <a:t>10/31/2021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46D3BC-E8A1-4CCC-9D44-FA51A776016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7121518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03A6EE-6184-4859-8C57-F35C30E6C73E}" type="datetimeFigureOut">
              <a:rPr lang="en-US"/>
              <a:pPr>
                <a:defRPr/>
              </a:pPr>
              <a:t>10/31/2021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E7CD5E-62C7-47C7-8130-7D078F7FBA5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9591734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3" y="273053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61" y="27306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3" y="1435105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36A143-4776-457E-8519-FE02D93C9EC4}" type="datetimeFigureOut">
              <a:rPr lang="en-US"/>
              <a:pPr>
                <a:defRPr/>
              </a:pPr>
              <a:t>10/31/2021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08C9CB-F61F-4EBE-B1F0-B58C5ABEE29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460745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2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43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198DA6-5104-4E87-922A-FD0EE9C86F2F}" type="datetimeFigureOut">
              <a:rPr lang="en-US"/>
              <a:pPr>
                <a:defRPr/>
              </a:pPr>
              <a:t>10/31/2021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4A6888-436E-4DEC-B455-E616B033F85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8332197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EC5FF2-95BD-498D-968A-6D2AD9A4005D}" type="datetimeFigureOut">
              <a:rPr lang="en-US"/>
              <a:pPr>
                <a:defRPr/>
              </a:pPr>
              <a:t>10/31/2021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5DDA20-2437-42A0-936E-FFB35E0A47F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043536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6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6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9F2E7B-26F6-4E0E-AFB0-B0B3EF488DEF}" type="datetimeFigureOut">
              <a:rPr lang="en-US"/>
              <a:pPr>
                <a:defRPr/>
              </a:pPr>
              <a:t>10/31/2021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896E84-3E74-4A9A-9CC3-2366BF3BF4A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7353978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0"/>
            <a:ext cx="7772400" cy="147002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5C1D94-B81B-43CB-8737-FD2884470690}" type="datetimeFigureOut">
              <a:rPr lang="en-US"/>
              <a:pPr>
                <a:defRPr/>
              </a:pPr>
              <a:t>10/31/2021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D7EBF3-89DE-4D62-8C66-FC385C116AE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6501495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9EE47D-8623-4BE6-8D49-153CB7F76BC2}" type="datetimeFigureOut">
              <a:rPr lang="en-US"/>
              <a:pPr>
                <a:defRPr/>
              </a:pPr>
              <a:t>10/31/2021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100D9B-5C04-47D6-A946-9FF307F32F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9864696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3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7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E288A2-B1FC-48B7-8E85-BAABE0148285}" type="datetimeFigureOut">
              <a:rPr lang="en-US"/>
              <a:pPr>
                <a:defRPr/>
              </a:pPr>
              <a:t>10/31/2021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E982FB-79CB-40FD-A3B1-60FA3E4410A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3822928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6F3DF6-07AE-4827-916B-0D2186984AEE}" type="datetimeFigureOut">
              <a:rPr lang="en-US"/>
              <a:pPr>
                <a:defRPr/>
              </a:pPr>
              <a:t>10/31/2021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9F7B96-8CBE-4AEA-967B-10208D7DCB6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999912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AC3AC3-B3B3-4E21-97D6-DBBF91E8B6F9}" type="datetimeFigureOut">
              <a:rPr lang="en-US"/>
              <a:pPr>
                <a:defRPr/>
              </a:pPr>
              <a:t>10/31/2021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EA38BB-35F5-48D9-BFFA-8972B0A78F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67100201"/>
      </p:ext>
    </p:extLst>
  </p:cSld>
  <p:clrMapOvr>
    <a:masterClrMapping/>
  </p:clrMapOvr>
  <p:transition spd="slow">
    <p:wedge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1535117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9" y="1535117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C10258-B969-47D9-8BF6-437FCC58BB2B}" type="datetimeFigureOut">
              <a:rPr lang="en-US"/>
              <a:pPr>
                <a:defRPr/>
              </a:pPr>
              <a:t>10/31/2021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06F589-5D7F-44A9-BD08-BB55EB6E799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969726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8E170B-0F37-4759-929F-36EFA696E4F0}" type="datetimeFigureOut">
              <a:rPr lang="en-US"/>
              <a:pPr>
                <a:defRPr/>
              </a:pPr>
              <a:t>10/31/2021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58CBED-FF46-4CE1-BE98-D50546CCE56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9995277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99B6C6-AA17-41EE-8AD6-136FC851B00F}" type="datetimeFigureOut">
              <a:rPr lang="en-US"/>
              <a:pPr>
                <a:defRPr/>
              </a:pPr>
              <a:t>10/31/2021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437AA2-0049-4BC5-BA9E-C324E989C2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0766829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4" y="273053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62" y="273063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4" y="1435105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1280CD-6F9C-4125-822D-8F1DA52CFF3B}" type="datetimeFigureOut">
              <a:rPr lang="en-US"/>
              <a:pPr>
                <a:defRPr/>
              </a:pPr>
              <a:t>10/31/2021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BFD3AD-E6D2-4299-8CA9-2BCC90A735C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8723301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2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43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3B7286-871B-4FCC-93A1-5B87FDD59801}" type="datetimeFigureOut">
              <a:rPr lang="en-US"/>
              <a:pPr>
                <a:defRPr/>
              </a:pPr>
              <a:t>10/31/2021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352F67-F7D4-472B-A0F9-E59BF9656E7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7782761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71E918-9E31-480B-9925-41E80B734897}" type="datetimeFigureOut">
              <a:rPr lang="en-US"/>
              <a:pPr>
                <a:defRPr/>
              </a:pPr>
              <a:t>10/31/2021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53746A-370F-451D-BA50-FED0362DC0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8912021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6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6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EE3188-A1ED-4D6C-984F-6CD470CA775F}" type="datetimeFigureOut">
              <a:rPr lang="en-US"/>
              <a:pPr>
                <a:defRPr/>
              </a:pPr>
              <a:t>10/31/2021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85A657-4493-4B9F-96C8-038EBF13F4D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69910788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0"/>
            <a:ext cx="7772400" cy="147002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0B741B-913D-4CF5-9A55-ACB4C95D75EA}" type="datetimeFigureOut">
              <a:rPr lang="en-US"/>
              <a:pPr>
                <a:defRPr/>
              </a:pPr>
              <a:t>10/31/2021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73EFA3-BA53-4EDC-8DD6-2D008609C25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2380005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607CE8-DE4B-47F2-9FC2-E9EC96A85DAB}" type="datetimeFigureOut">
              <a:rPr lang="en-US"/>
              <a:pPr>
                <a:defRPr/>
              </a:pPr>
              <a:t>10/31/2021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6E6FA1-2530-4768-8DD1-58CC22AE9CE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4139949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3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7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82FF0E-7B4E-4ECC-95EB-35166FAE4361}" type="datetimeFigureOut">
              <a:rPr lang="en-US"/>
              <a:pPr>
                <a:defRPr/>
              </a:pPr>
              <a:t>10/31/2021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3B997C-27EE-45F2-AC5D-12FC309ADA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624585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0029C3-E255-44DF-8244-E67B344B8CD6}" type="datetimeFigureOut">
              <a:rPr lang="en-US"/>
              <a:pPr>
                <a:defRPr/>
              </a:pPr>
              <a:t>10/31/2021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144E1A-B4E6-4722-A5DC-24CE91953AA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2798544"/>
      </p:ext>
    </p:extLst>
  </p:cSld>
  <p:clrMapOvr>
    <a:masterClrMapping/>
  </p:clrMapOvr>
  <p:transition spd="slow">
    <p:wedge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A85031-8EB2-4856-9915-6977C8E2DD6E}" type="datetimeFigureOut">
              <a:rPr lang="en-US"/>
              <a:pPr>
                <a:defRPr/>
              </a:pPr>
              <a:t>10/31/2021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22F9DC-6ED2-45F3-B37B-C543DF87C8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61411044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1535117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41" y="1535117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41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5C171F-F0A6-4221-9419-A31EED01B05D}" type="datetimeFigureOut">
              <a:rPr lang="en-US"/>
              <a:pPr>
                <a:defRPr/>
              </a:pPr>
              <a:t>10/31/2021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CC8E6C-F5C3-4B95-8D77-F9A91E962D7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8887853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BF9E27-A3E2-4C2E-952B-70BEA7A6F2E0}" type="datetimeFigureOut">
              <a:rPr lang="en-US"/>
              <a:pPr>
                <a:defRPr/>
              </a:pPr>
              <a:t>10/31/2021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5E2E65-0570-45BA-AF3D-0674EE7AD15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8166888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781437-9584-496C-BDFB-EBFC17F8C6F7}" type="datetimeFigureOut">
              <a:rPr lang="en-US"/>
              <a:pPr>
                <a:defRPr/>
              </a:pPr>
              <a:t>10/31/2021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A9224E-4F90-4955-B549-43A53325B5D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37730309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6" y="273053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63" y="273064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6" y="1435105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B50655-AC18-495D-BB60-D224011AE0AF}" type="datetimeFigureOut">
              <a:rPr lang="en-US"/>
              <a:pPr>
                <a:defRPr/>
              </a:pPr>
              <a:t>10/31/2021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B8DB8F-D9DF-4E22-8E12-14F30FE28D7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24605941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2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43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AB53C0-F2EC-4701-9998-F7CF7BAF11DB}" type="datetimeFigureOut">
              <a:rPr lang="en-US"/>
              <a:pPr>
                <a:defRPr/>
              </a:pPr>
              <a:t>10/31/2021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5CD002-56F9-4B4D-8A99-EC846E7A4F0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498326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D0FE21-1C20-45BD-9005-99891C9842A8}" type="datetimeFigureOut">
              <a:rPr lang="en-US"/>
              <a:pPr>
                <a:defRPr/>
              </a:pPr>
              <a:t>10/31/2021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ACB929-F337-4E65-AD5B-4A3C333BC04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74296494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6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6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F45D6F-D05D-416B-A41C-D264575F7A78}" type="datetimeFigureOut">
              <a:rPr lang="en-US"/>
              <a:pPr>
                <a:defRPr/>
              </a:pPr>
              <a:t>10/31/2021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84ED62-3468-4542-93E7-F4DBC48F118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40398102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6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B0067E2-A393-4729-8F4D-A0444ADABE2A}" type="datetimeFigureOut">
              <a:rPr lang="fr-FR"/>
              <a:pPr>
                <a:defRPr/>
              </a:pPr>
              <a:t>31/10/2021</a:t>
            </a:fld>
            <a:endParaRPr lang="fr-FR"/>
          </a:p>
        </p:txBody>
      </p:sp>
      <p:sp>
        <p:nvSpPr>
          <p:cNvPr id="7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fr-FR"/>
          </a:p>
        </p:txBody>
      </p:sp>
      <p:sp>
        <p:nvSpPr>
          <p:cNvPr id="8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068FD8-74BD-45E4-A999-C7AB1117EEB8}" type="slidenum">
              <a:rPr lang="fr-FR" altLang="en-US"/>
              <a:pPr>
                <a:defRPr/>
              </a:pPr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677040481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403F4E-9656-4252-9682-26227BC8F43A}" type="datetimeFigureOut">
              <a:rPr lang="fr-FR"/>
              <a:pPr>
                <a:defRPr/>
              </a:pPr>
              <a:t>31/10/2021</a:t>
            </a:fld>
            <a:endParaRPr lang="fr-FR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3F70C9-1E50-403A-9941-7D30D929B7D9}" type="slidenum">
              <a:rPr lang="fr-FR" altLang="en-US"/>
              <a:pPr>
                <a:defRPr/>
              </a:pPr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7084222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6" y="273053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4" y="273055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6" y="1435105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0A066-A7E0-4906-B403-7A840083A96E}" type="datetimeFigureOut">
              <a:rPr lang="en-US"/>
              <a:pPr>
                <a:defRPr/>
              </a:pPr>
              <a:t>10/31/2021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915F4A-CD70-4407-A059-A5448AA067D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4914828"/>
      </p:ext>
    </p:extLst>
  </p:cSld>
  <p:clrMapOvr>
    <a:masterClrMapping/>
  </p:clrMapOvr>
  <p:transition spd="slow">
    <p:wedge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E43F8D4-0A27-45C3-9AA5-93E7D1F990B0}" type="datetimeFigureOut">
              <a:rPr lang="fr-FR"/>
              <a:pPr>
                <a:defRPr/>
              </a:pPr>
              <a:t>31/10/2021</a:t>
            </a:fld>
            <a:endParaRPr lang="fr-FR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fr-FR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D563FC-1F61-4D87-8324-2739E4F154AB}" type="slidenum">
              <a:rPr lang="fr-FR" altLang="en-US"/>
              <a:pPr>
                <a:defRPr/>
              </a:pPr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053508354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A3E90C-3A4D-4837-844C-DEEDFE8ED115}" type="datetimeFigureOut">
              <a:rPr lang="fr-FR"/>
              <a:pPr>
                <a:defRPr/>
              </a:pPr>
              <a:t>31/10/2021</a:t>
            </a:fld>
            <a:endParaRPr lang="fr-FR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8EB97C-E61F-45DC-B254-0C20BB018FEB}" type="slidenum">
              <a:rPr lang="fr-FR" altLang="en-US"/>
              <a:pPr>
                <a:defRPr/>
              </a:pPr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1984248340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F66BA78-15EC-449E-912C-D3FBD84C61F4}" type="datetimeFigureOut">
              <a:rPr lang="fr-FR"/>
              <a:pPr>
                <a:defRPr/>
              </a:pPr>
              <a:t>31/10/2021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832BC2-EF04-438A-8FEC-F59F5B165BFC}" type="slidenum">
              <a:rPr lang="fr-FR" altLang="en-US"/>
              <a:pPr>
                <a:defRPr/>
              </a:pPr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125113622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065786-E370-406F-8DEE-D9867F4D2F20}" type="datetimeFigureOut">
              <a:rPr lang="fr-FR"/>
              <a:pPr>
                <a:defRPr/>
              </a:pPr>
              <a:t>31/10/2021</a:t>
            </a:fld>
            <a:endParaRPr lang="fr-FR"/>
          </a:p>
        </p:txBody>
      </p:sp>
      <p:sp>
        <p:nvSpPr>
          <p:cNvPr id="4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D1C33A-7BE2-4266-8EAD-02DD0198E725}" type="slidenum">
              <a:rPr lang="fr-FR" altLang="en-US"/>
              <a:pPr>
                <a:defRPr/>
              </a:pPr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385448140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3" name="Rectangle 2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076DB0E-7AE8-4963-9ACD-6502840A536B}" type="datetimeFigureOut">
              <a:rPr lang="fr-FR"/>
              <a:pPr>
                <a:defRPr/>
              </a:pPr>
              <a:t>31/10/2021</a:t>
            </a:fld>
            <a:endParaRPr lang="fr-FR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fr-FR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E9EF34-A4D0-4751-AD8E-1F41008FF496}" type="slidenum">
              <a:rPr lang="fr-FR" altLang="en-US"/>
              <a:pPr>
                <a:defRPr/>
              </a:pPr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582615936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4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8E38132-2F41-40BA-A347-25555F72DA2F}" type="datetimeFigureOut">
              <a:rPr lang="fr-FR"/>
              <a:pPr>
                <a:defRPr/>
              </a:pPr>
              <a:t>31/10/2021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E77D6B-D076-4522-BAD3-8D5451DE85D7}" type="slidenum">
              <a:rPr lang="fr-FR" altLang="en-US"/>
              <a:pPr>
                <a:defRPr/>
              </a:pPr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1383293384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/>
          <a:p>
            <a:pPr indent="-283464" eaLnBrk="1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  <a:defRPr/>
            </a:pPr>
            <a:endParaRPr lang="en-US" sz="3200">
              <a:latin typeface="+mn-lt"/>
              <a:cs typeface="+mn-cs"/>
            </a:endParaRPr>
          </a:p>
        </p:txBody>
      </p:sp>
      <p:sp>
        <p:nvSpPr>
          <p:cNvPr id="6" name="Flowchart: Process 5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7" name="Flowchart: Process 6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7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2310D43-21C3-457D-830A-4AC5D483DD55}" type="datetimeFigureOut">
              <a:rPr lang="fr-FR"/>
              <a:pPr>
                <a:defRPr/>
              </a:pPr>
              <a:t>31/10/2021</a:t>
            </a:fld>
            <a:endParaRPr lang="fr-FR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fr-FR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4D1CE5-77F7-4586-BCE4-A90674FEAA87}" type="slidenum">
              <a:rPr lang="fr-FR" altLang="en-US"/>
              <a:pPr>
                <a:defRPr/>
              </a:pPr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1068716306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A81064-84EE-45ED-B55A-27EF7CAC3BCA}" type="datetimeFigureOut">
              <a:rPr lang="fr-FR"/>
              <a:pPr>
                <a:defRPr/>
              </a:pPr>
              <a:t>31/10/2021</a:t>
            </a:fld>
            <a:endParaRPr lang="fr-FR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0C72A6-798D-400F-98D4-C7BA85F73AD3}" type="slidenum">
              <a:rPr lang="fr-FR" altLang="en-US"/>
              <a:pPr>
                <a:defRPr/>
              </a:pPr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581515297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43"/>
            <a:ext cx="18288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4"/>
            <a:ext cx="55626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2C7978-F42C-4FF8-B761-67121BFD8DB3}" type="datetimeFigureOut">
              <a:rPr lang="fr-FR"/>
              <a:pPr>
                <a:defRPr/>
              </a:pPr>
              <a:t>31/10/2021</a:t>
            </a:fld>
            <a:endParaRPr lang="fr-FR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DAB1F8-71D5-49A3-874F-BEE9528A4964}" type="slidenum">
              <a:rPr lang="fr-FR" altLang="en-US"/>
              <a:pPr>
                <a:defRPr/>
              </a:pPr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814823400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6637C46-8AED-4A26-A051-1E45E15A6A22}" type="datetimeFigureOut">
              <a:rPr lang="en-US" smtClean="0"/>
              <a:pPr>
                <a:defRPr/>
              </a:pPr>
              <a:t>10/31/2021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7790C7-6C5B-4B48-9C4F-1CD9B80470FD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8087219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2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4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44C53A-457F-4845-A237-C3EB33F91B41}" type="datetimeFigureOut">
              <a:rPr lang="en-US"/>
              <a:pPr>
                <a:defRPr/>
              </a:pPr>
              <a:t>10/31/2021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D5B59D-3014-4F6A-A98F-F7BE38DC766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18669212"/>
      </p:ext>
    </p:extLst>
  </p:cSld>
  <p:clrMapOvr>
    <a:masterClrMapping/>
  </p:clrMapOvr>
  <p:transition spd="slow">
    <p:wedge/>
  </p:transition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ECE5CD3-9F72-4C23-880E-6F46ACB22A19}" type="datetimeFigureOut">
              <a:rPr lang="en-US" smtClean="0"/>
              <a:pPr>
                <a:defRPr/>
              </a:pPr>
              <a:t>10/31/2021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83345E-6547-453D-B344-AEE4026A442F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52052854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6B589EB-75DC-42B2-9156-A6F27D7C839F}" type="datetimeFigureOut">
              <a:rPr lang="en-US" smtClean="0"/>
              <a:pPr>
                <a:defRPr/>
              </a:pPr>
              <a:t>10/31/2021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DA9B7C-79C9-49A5-A193-F81CDB7F7468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38605505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3051673-616C-44DB-8145-422EF640634C}" type="datetimeFigureOut">
              <a:rPr lang="en-US" smtClean="0"/>
              <a:pPr>
                <a:defRPr/>
              </a:pPr>
              <a:t>10/31/2021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4E4C79-B338-4E73-8B4F-F7F6DAE66928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80470796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4F20A0C-BC01-4788-A5E4-801DD1A7373C}" type="datetimeFigureOut">
              <a:rPr lang="en-US" smtClean="0"/>
              <a:pPr>
                <a:defRPr/>
              </a:pPr>
              <a:t>10/31/2021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F22482A-689E-4004-9C4B-238F0C16A9CD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83478073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F8EB7CA-285E-485A-85B2-6DFA01228EE3}" type="datetimeFigureOut">
              <a:rPr lang="en-US" smtClean="0"/>
              <a:pPr>
                <a:defRPr/>
              </a:pPr>
              <a:t>10/31/2021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3ADAB60-53F9-458E-A382-FCA5E13356E8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14632981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91F38F4-4533-4229-B815-897A3C911F58}" type="datetimeFigureOut">
              <a:rPr lang="en-US" smtClean="0"/>
              <a:pPr>
                <a:defRPr/>
              </a:pPr>
              <a:t>10/31/2021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C6348E-48F0-4FF7-AE48-67B420A39281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83937970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194252E-BC0C-487F-B9DF-BF2E9BD19F06}" type="datetimeFigureOut">
              <a:rPr lang="en-US" smtClean="0"/>
              <a:pPr>
                <a:defRPr/>
              </a:pPr>
              <a:t>10/31/2021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7514AD-C865-4BBD-956C-FA9F32BDCAED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45137698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6B1B43C-A2A9-489B-9DBD-CB058DDCE39D}" type="datetimeFigureOut">
              <a:rPr lang="en-US" smtClean="0"/>
              <a:pPr>
                <a:defRPr/>
              </a:pPr>
              <a:t>10/31/2021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838C75-7BA4-4495-A6BA-1290BC9653BC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35244015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C0BAFC7-1D80-4B73-B7E5-DBA7FA2A1B4E}" type="datetimeFigureOut">
              <a:rPr lang="en-US" smtClean="0"/>
              <a:pPr>
                <a:defRPr/>
              </a:pPr>
              <a:t>10/31/2021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12519D-3576-4D64-BDAE-F36489F76886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07464942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C0BAFC7-1D80-4B73-B7E5-DBA7FA2A1B4E}" type="datetimeFigureOut">
              <a:rPr lang="en-US" smtClean="0"/>
              <a:pPr>
                <a:defRPr/>
              </a:pPr>
              <a:t>10/31/2021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12519D-3576-4D64-BDAE-F36489F76886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3520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slideLayout" Target="../slideLayouts/slideLayout101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slideLayout" Target="../slideLayouts/slideLayout100.xml"/><Relationship Id="rId17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6" Type="http://schemas.openxmlformats.org/officeDocument/2006/relationships/slideLayout" Target="../slideLayouts/slideLayout104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5" Type="http://schemas.openxmlformats.org/officeDocument/2006/relationships/slideLayout" Target="../slideLayouts/slideLayout10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Relationship Id="rId14" Type="http://schemas.openxmlformats.org/officeDocument/2006/relationships/slideLayout" Target="../slideLayouts/slideLayout10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>
              <a:defRPr/>
            </a:pPr>
            <a:fld id="{8933F621-00EB-4351-8844-16C1E60785E1}" type="datetimeFigureOut">
              <a:rPr lang="en-US"/>
              <a:pPr>
                <a:defRPr/>
              </a:pPr>
              <a:t>10/31/2021</a:t>
            </a:fld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>
              <a:defRPr/>
            </a:pPr>
            <a:fld id="{B58EBE0A-A64A-44D5-A4AE-3E6EFC858F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43" r:id="rId1"/>
    <p:sldLayoutId id="2147484244" r:id="rId2"/>
    <p:sldLayoutId id="2147484245" r:id="rId3"/>
    <p:sldLayoutId id="2147484246" r:id="rId4"/>
    <p:sldLayoutId id="2147484247" r:id="rId5"/>
    <p:sldLayoutId id="2147484248" r:id="rId6"/>
    <p:sldLayoutId id="2147484249" r:id="rId7"/>
    <p:sldLayoutId id="2147484250" r:id="rId8"/>
    <p:sldLayoutId id="2147484251" r:id="rId9"/>
    <p:sldLayoutId id="2147484252" r:id="rId10"/>
    <p:sldLayoutId id="2147484253" r:id="rId11"/>
  </p:sldLayoutIdLst>
  <p:transition spd="slow">
    <p:wedge/>
  </p:transition>
  <p:timing>
    <p:tnLst>
      <p:par>
        <p:cTn id="1" dur="indefinite" restart="never" nodeType="tmRoot"/>
      </p:par>
    </p:tnLst>
  </p:timing>
  <p:txStyles>
    <p:titleStyle>
      <a:lvl1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r" rtl="1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F0945F8A-4547-443D-BBD9-A1F8CA94E90F}" type="datetimeFigureOut">
              <a:rPr lang="en-US"/>
              <a:pPr>
                <a:defRPr/>
              </a:pPr>
              <a:t>10/31/2021</a:t>
            </a:fld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864D434B-1FEC-4B7B-BD41-54ABDA7BCEE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54" r:id="rId1"/>
    <p:sldLayoutId id="2147484255" r:id="rId2"/>
    <p:sldLayoutId id="2147484256" r:id="rId3"/>
    <p:sldLayoutId id="2147484257" r:id="rId4"/>
    <p:sldLayoutId id="2147484258" r:id="rId5"/>
    <p:sldLayoutId id="2147484259" r:id="rId6"/>
    <p:sldLayoutId id="2147484260" r:id="rId7"/>
    <p:sldLayoutId id="2147484261" r:id="rId8"/>
    <p:sldLayoutId id="2147484262" r:id="rId9"/>
    <p:sldLayoutId id="2147484263" r:id="rId10"/>
    <p:sldLayoutId id="2147484264" r:id="rId11"/>
  </p:sldLayoutIdLst>
  <p:txStyles>
    <p:titleStyle>
      <a:lvl1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r" rtl="1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390DB836-33DE-4A3D-A362-78FE0F5A0820}" type="datetimeFigureOut">
              <a:rPr lang="en-US"/>
              <a:pPr>
                <a:defRPr/>
              </a:pPr>
              <a:t>10/31/2021</a:t>
            </a:fld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AD16449C-15A2-451D-8A8C-EEAA078263A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65" r:id="rId1"/>
    <p:sldLayoutId id="2147484266" r:id="rId2"/>
    <p:sldLayoutId id="2147484267" r:id="rId3"/>
    <p:sldLayoutId id="2147484268" r:id="rId4"/>
    <p:sldLayoutId id="2147484269" r:id="rId5"/>
    <p:sldLayoutId id="2147484270" r:id="rId6"/>
    <p:sldLayoutId id="2147484271" r:id="rId7"/>
    <p:sldLayoutId id="2147484272" r:id="rId8"/>
    <p:sldLayoutId id="2147484273" r:id="rId9"/>
    <p:sldLayoutId id="2147484274" r:id="rId10"/>
    <p:sldLayoutId id="2147484275" r:id="rId11"/>
  </p:sldLayoutIdLst>
  <p:txStyles>
    <p:titleStyle>
      <a:lvl1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r" rtl="1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4B613304-9CA3-4BF1-B6C4-7692AE72E7AA}" type="datetimeFigureOut">
              <a:rPr lang="en-US"/>
              <a:pPr>
                <a:defRPr/>
              </a:pPr>
              <a:t>10/31/2021</a:t>
            </a:fld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6C6992E1-E9B5-48A5-8205-744689CB1FF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76" r:id="rId1"/>
    <p:sldLayoutId id="2147484277" r:id="rId2"/>
    <p:sldLayoutId id="2147484278" r:id="rId3"/>
    <p:sldLayoutId id="2147484279" r:id="rId4"/>
    <p:sldLayoutId id="2147484280" r:id="rId5"/>
    <p:sldLayoutId id="2147484281" r:id="rId6"/>
    <p:sldLayoutId id="2147484282" r:id="rId7"/>
    <p:sldLayoutId id="2147484283" r:id="rId8"/>
    <p:sldLayoutId id="2147484284" r:id="rId9"/>
    <p:sldLayoutId id="2147484285" r:id="rId10"/>
    <p:sldLayoutId id="2147484286" r:id="rId11"/>
  </p:sldLayoutIdLst>
  <p:txStyles>
    <p:titleStyle>
      <a:lvl1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r" rtl="1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A583D0AA-1AD9-44E4-8FD6-98E50E49F97D}" type="datetimeFigureOut">
              <a:rPr lang="en-US"/>
              <a:pPr>
                <a:defRPr/>
              </a:pPr>
              <a:t>10/31/2021</a:t>
            </a:fld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4DBFD337-3490-4A68-94F5-46B4F47C3D8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87" r:id="rId1"/>
    <p:sldLayoutId id="2147484288" r:id="rId2"/>
    <p:sldLayoutId id="2147484289" r:id="rId3"/>
    <p:sldLayoutId id="2147484290" r:id="rId4"/>
    <p:sldLayoutId id="2147484291" r:id="rId5"/>
    <p:sldLayoutId id="2147484292" r:id="rId6"/>
    <p:sldLayoutId id="2147484293" r:id="rId7"/>
    <p:sldLayoutId id="2147484294" r:id="rId8"/>
    <p:sldLayoutId id="2147484295" r:id="rId9"/>
    <p:sldLayoutId id="2147484296" r:id="rId10"/>
    <p:sldLayoutId id="2147484297" r:id="rId11"/>
  </p:sldLayoutIdLst>
  <p:txStyles>
    <p:titleStyle>
      <a:lvl1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r" rtl="1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6F4413D9-E602-4E9F-816A-5B0E1EAB4A94}" type="datetimeFigureOut">
              <a:rPr lang="en-US"/>
              <a:pPr>
                <a:defRPr/>
              </a:pPr>
              <a:t>10/31/2021</a:t>
            </a:fld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8B36E3F2-902E-44AA-B3F3-3C7935CE794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98" r:id="rId1"/>
    <p:sldLayoutId id="2147484299" r:id="rId2"/>
    <p:sldLayoutId id="2147484300" r:id="rId3"/>
    <p:sldLayoutId id="2147484301" r:id="rId4"/>
    <p:sldLayoutId id="2147484302" r:id="rId5"/>
    <p:sldLayoutId id="2147484303" r:id="rId6"/>
    <p:sldLayoutId id="2147484304" r:id="rId7"/>
    <p:sldLayoutId id="2147484305" r:id="rId8"/>
    <p:sldLayoutId id="2147484306" r:id="rId9"/>
    <p:sldLayoutId id="2147484307" r:id="rId10"/>
    <p:sldLayoutId id="2147484308" r:id="rId11"/>
  </p:sldLayoutIdLst>
  <p:txStyles>
    <p:titleStyle>
      <a:lvl1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r" rtl="1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72130C98-5FD5-4BD4-BF96-79002B05D3D1}" type="datetimeFigureOut">
              <a:rPr lang="en-US"/>
              <a:pPr>
                <a:defRPr/>
              </a:pPr>
              <a:t>10/31/2021</a:t>
            </a:fld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6A8E1AB7-C44C-4C0E-A1F9-54D9F08BB27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09" r:id="rId1"/>
    <p:sldLayoutId id="2147484310" r:id="rId2"/>
    <p:sldLayoutId id="2147484311" r:id="rId3"/>
    <p:sldLayoutId id="2147484312" r:id="rId4"/>
    <p:sldLayoutId id="2147484313" r:id="rId5"/>
    <p:sldLayoutId id="2147484314" r:id="rId6"/>
    <p:sldLayoutId id="2147484315" r:id="rId7"/>
    <p:sldLayoutId id="2147484316" r:id="rId8"/>
    <p:sldLayoutId id="2147484317" r:id="rId9"/>
    <p:sldLayoutId id="2147484318" r:id="rId10"/>
    <p:sldLayoutId id="2147484319" r:id="rId11"/>
  </p:sldLayoutIdLst>
  <p:txStyles>
    <p:titleStyle>
      <a:lvl1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r" rtl="1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4" y="1055079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201" name="Text Placeholder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>
              <a:defRPr/>
            </a:pPr>
            <a:fld id="{3D9CB2F1-FE51-42B4-BCC0-1E8B884FC583}" type="datetimeFigureOut">
              <a:rPr lang="fr-FR"/>
              <a:pPr>
                <a:defRPr/>
              </a:pPr>
              <a:t>31/10/2021</a:t>
            </a:fld>
            <a:endParaRPr lang="fr-FR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endParaRPr lang="fr-FR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93889F"/>
                </a:solidFill>
              </a:defRPr>
            </a:lvl1pPr>
          </a:lstStyle>
          <a:p>
            <a:pPr>
              <a:defRPr/>
            </a:pPr>
            <a:fld id="{044232AF-B955-4AD4-9224-414989472DAD}" type="slidenum">
              <a:rPr lang="fr-FR" altLang="en-US"/>
              <a:pPr>
                <a:defRPr/>
              </a:pPr>
              <a:t>‹#›</a:t>
            </a:fld>
            <a:endParaRPr lang="fr-FR" alt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29" r:id="rId1"/>
    <p:sldLayoutId id="2147484320" r:id="rId2"/>
    <p:sldLayoutId id="2147484330" r:id="rId3"/>
    <p:sldLayoutId id="2147484321" r:id="rId4"/>
    <p:sldLayoutId id="2147484331" r:id="rId5"/>
    <p:sldLayoutId id="2147484322" r:id="rId6"/>
    <p:sldLayoutId id="2147484332" r:id="rId7"/>
    <p:sldLayoutId id="2147484333" r:id="rId8"/>
    <p:sldLayoutId id="2147484334" r:id="rId9"/>
    <p:sldLayoutId id="2147484323" r:id="rId10"/>
    <p:sldLayoutId id="214748432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300" kern="1200">
          <a:solidFill>
            <a:srgbClr val="69666E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69666E"/>
          </a:solidFill>
          <a:latin typeface="Gill Sans MT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69666E"/>
          </a:solidFill>
          <a:latin typeface="Gill Sans MT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69666E"/>
          </a:solidFill>
          <a:latin typeface="Gill Sans MT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69666E"/>
          </a:solidFill>
          <a:latin typeface="Gill Sans MT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69666E"/>
          </a:solidFill>
          <a:latin typeface="Gill Sans MT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69666E"/>
          </a:solidFill>
          <a:latin typeface="Gill Sans MT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69666E"/>
          </a:solidFill>
          <a:latin typeface="Gill Sans MT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69666E"/>
          </a:solidFill>
          <a:latin typeface="Gill Sans MT" pitchFamily="34" charset="0"/>
        </a:defRPr>
      </a:lvl9pPr>
      <a:extLst/>
    </p:titleStyle>
    <p:bodyStyle>
      <a:lvl1pPr marL="365125" indent="-282575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anose="05020102010507070707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Font typeface="Verdana" panose="020B0604030504040204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anose="05020102010507070707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eaLnBrk="0" fontAlgn="base" hangingPunct="0">
        <a:spcBef>
          <a:spcPct val="20000"/>
        </a:spcBef>
        <a:spcAft>
          <a:spcPct val="0"/>
        </a:spcAft>
        <a:buClr>
          <a:srgbClr val="6BB1C9"/>
        </a:buClr>
        <a:buFont typeface="Wingdings 2" panose="05020102010507070707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eaLnBrk="0" fontAlgn="base" hangingPunct="0">
        <a:spcBef>
          <a:spcPct val="20000"/>
        </a:spcBef>
        <a:spcAft>
          <a:spcPct val="0"/>
        </a:spcAft>
        <a:buClr>
          <a:srgbClr val="6585CF"/>
        </a:buClr>
        <a:buFont typeface="Wingdings 2" panose="05020102010507070707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933F621-00EB-4351-8844-16C1E60785E1}" type="datetimeFigureOut">
              <a:rPr lang="en-US" smtClean="0"/>
              <a:pPr>
                <a:defRPr/>
              </a:pPr>
              <a:t>10/31/2021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B58EBE0A-A64A-44D5-A4AE-3E6EFC858F29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780929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43" r:id="rId1"/>
    <p:sldLayoutId id="2147484344" r:id="rId2"/>
    <p:sldLayoutId id="2147484345" r:id="rId3"/>
    <p:sldLayoutId id="2147484346" r:id="rId4"/>
    <p:sldLayoutId id="2147484347" r:id="rId5"/>
    <p:sldLayoutId id="2147484348" r:id="rId6"/>
    <p:sldLayoutId id="2147484349" r:id="rId7"/>
    <p:sldLayoutId id="2147484350" r:id="rId8"/>
    <p:sldLayoutId id="2147484351" r:id="rId9"/>
    <p:sldLayoutId id="2147484352" r:id="rId10"/>
    <p:sldLayoutId id="2147484353" r:id="rId11"/>
    <p:sldLayoutId id="2147484354" r:id="rId12"/>
    <p:sldLayoutId id="2147484355" r:id="rId13"/>
    <p:sldLayoutId id="2147484356" r:id="rId14"/>
    <p:sldLayoutId id="2147484357" r:id="rId15"/>
    <p:sldLayoutId id="2147484358" r:id="rId16"/>
  </p:sldLayoutIdLst>
  <p:transition spd="slow">
    <p:wedge/>
  </p:transition>
  <p:timing>
    <p:tnLst>
      <p:par>
        <p:cTn id="1" dur="indefinite" restart="never" nodeType="tmRoot"/>
      </p:par>
    </p:tnLst>
  </p:timing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0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90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18" Type="http://schemas.openxmlformats.org/officeDocument/2006/relationships/diagramLayout" Target="../diagrams/layout4.xml"/><Relationship Id="rId3" Type="http://schemas.openxmlformats.org/officeDocument/2006/relationships/diagramLayout" Target="../diagrams/layout1.xml"/><Relationship Id="rId21" Type="http://schemas.microsoft.com/office/2007/relationships/diagramDrawing" Target="../diagrams/drawing4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17" Type="http://schemas.openxmlformats.org/officeDocument/2006/relationships/diagramData" Target="../diagrams/data4.xm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20" Type="http://schemas.openxmlformats.org/officeDocument/2006/relationships/diagramColors" Target="../diagrams/colors4.xml"/><Relationship Id="rId1" Type="http://schemas.openxmlformats.org/officeDocument/2006/relationships/slideLayout" Target="../slideLayouts/slideLayout90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10" Type="http://schemas.openxmlformats.org/officeDocument/2006/relationships/diagramColors" Target="../diagrams/colors2.xml"/><Relationship Id="rId19" Type="http://schemas.openxmlformats.org/officeDocument/2006/relationships/diagramQuickStyle" Target="../diagrams/quickStyle4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2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00400" y="260350"/>
            <a:ext cx="2409825" cy="27162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539750" y="3490913"/>
            <a:ext cx="8229600" cy="1617662"/>
          </a:xfrm>
          <a:prstGeom prst="rect">
            <a:avLst/>
          </a:prstGeom>
        </p:spPr>
        <p:txBody>
          <a:bodyPr anchor="ctr"/>
          <a:lstStyle/>
          <a:p>
            <a:pPr marL="342900" indent="-342900" algn="ctr" defTabSz="-13873163" rtl="1">
              <a:defRPr/>
            </a:pPr>
            <a:r>
              <a:rPr lang="fa-IR" sz="4000" dirty="0" smtClean="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B Titr" pitchFamily="2" charset="-78"/>
              </a:rPr>
              <a:t>آموزش پیشرفته </a:t>
            </a:r>
            <a:r>
              <a:rPr lang="fa-IR" sz="4000" dirty="0">
                <a:solidFill>
                  <a:schemeClr val="accent2">
                    <a:lumMod val="75000"/>
                  </a:schemeClr>
                </a:solidFill>
                <a:cs typeface="B Titr" pitchFamily="2" charset="-78"/>
              </a:rPr>
              <a:t>تحلیل</a:t>
            </a:r>
            <a:r>
              <a:rPr lang="fa-IR" sz="4000" dirty="0" smtClean="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B Titr" pitchFamily="2" charset="-78"/>
              </a:rPr>
              <a:t> ریشه </a:t>
            </a:r>
            <a:r>
              <a:rPr lang="fa-IR" sz="4000" dirty="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B Titr" pitchFamily="2" charset="-78"/>
              </a:rPr>
              <a:t>ای </a:t>
            </a:r>
            <a:r>
              <a:rPr lang="fa-IR" sz="4000" dirty="0" smtClean="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B Titr" pitchFamily="2" charset="-78"/>
              </a:rPr>
              <a:t>خطاها</a:t>
            </a:r>
            <a:endParaRPr lang="fa-IR" sz="4000" dirty="0">
              <a:solidFill>
                <a:schemeClr val="accent2">
                  <a:lumMod val="75000"/>
                </a:schemeClr>
              </a:solidFill>
              <a:latin typeface="+mj-lt"/>
              <a:ea typeface="+mj-ea"/>
              <a:cs typeface="B Titr" pitchFamily="2" charset="-78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5334000" y="2133600"/>
            <a:ext cx="3276600" cy="62078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r" rtl="1">
              <a:lnSpc>
                <a:spcPct val="115000"/>
              </a:lnSpc>
              <a:spcAft>
                <a:spcPts val="1000"/>
              </a:spcAft>
            </a:pP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 descr="C:\Users\H81M-C\Pictures\۶.jpg"/>
          <p:cNvPicPr>
            <a:picLocks noGrp="1"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22" y="107145"/>
            <a:ext cx="9001156" cy="664371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fa-IR" sz="3200" dirty="0" smtClean="0">
                <a:solidFill>
                  <a:srgbClr val="FF0000"/>
                </a:solidFill>
                <a:effectLst/>
                <a:latin typeface="Arial" pitchFamily="34" charset="0"/>
                <a:cs typeface="B Titr" panose="00000700000000000000" pitchFamily="2" charset="-78"/>
              </a:rPr>
              <a:t>اسناد و مدارک</a:t>
            </a:r>
            <a:r>
              <a:rPr lang="fa-IR" sz="3200" dirty="0" smtClean="0">
                <a:solidFill>
                  <a:schemeClr val="tx2">
                    <a:satMod val="130000"/>
                  </a:schemeClr>
                </a:solidFill>
                <a:cs typeface="B Titr" panose="00000700000000000000" pitchFamily="2" charset="-78"/>
              </a:rPr>
              <a:t> </a:t>
            </a:r>
            <a:endParaRPr lang="fa-IR" sz="3200" dirty="0">
              <a:solidFill>
                <a:schemeClr val="tx2">
                  <a:satMod val="130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40962" name="Content Placeholder 2"/>
          <p:cNvSpPr>
            <a:spLocks noGrp="1"/>
          </p:cNvSpPr>
          <p:nvPr>
            <p:ph idx="1"/>
          </p:nvPr>
        </p:nvSpPr>
        <p:spPr>
          <a:ln>
            <a:solidFill>
              <a:srgbClr val="00B050"/>
            </a:solidFill>
            <a:miter lim="800000"/>
            <a:headEnd/>
            <a:tailEnd/>
          </a:ln>
        </p:spPr>
        <p:txBody>
          <a:bodyPr>
            <a:normAutofit/>
          </a:bodyPr>
          <a:lstStyle/>
          <a:p>
            <a:pPr algn="r" rtl="1" eaLnBrk="1" hangingPunct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fa-IR" altLang="en-US" sz="2400" b="1" dirty="0" smtClean="0">
                <a:latin typeface="Arial" panose="020B0604020202020204" pitchFamily="34" charset="0"/>
                <a:cs typeface="B Nazanin" panose="00000400000000000000" pitchFamily="2" charset="-78"/>
              </a:rPr>
              <a:t>گزارش وقوع حادثه</a:t>
            </a:r>
          </a:p>
          <a:p>
            <a:pPr algn="r" rtl="1" eaLnBrk="1" hangingPunct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fa-IR" altLang="en-US" sz="2400" b="1" dirty="0" smtClean="0">
                <a:latin typeface="Arial" panose="020B0604020202020204" pitchFamily="34" charset="0"/>
                <a:cs typeface="B Nazanin" panose="00000400000000000000" pitchFamily="2" charset="-78"/>
              </a:rPr>
              <a:t>استراتژی ها ، پروتکل ها، گاید لاینها و پروسیجرها</a:t>
            </a:r>
          </a:p>
          <a:p>
            <a:pPr algn="r" rtl="1" eaLnBrk="1" hangingPunct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fa-IR" altLang="en-US" sz="2400" b="1" dirty="0" smtClean="0">
                <a:latin typeface="Arial" panose="020B0604020202020204" pitchFamily="34" charset="0"/>
                <a:cs typeface="B Nazanin" panose="00000400000000000000" pitchFamily="2" charset="-78"/>
              </a:rPr>
              <a:t>پرونده ( گزارش پرستاری ،پزشکی و....)</a:t>
            </a:r>
          </a:p>
          <a:p>
            <a:pPr algn="r" rtl="1" eaLnBrk="1" hangingPunct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fa-IR" altLang="en-US" sz="2400" b="1" dirty="0" smtClean="0">
                <a:latin typeface="Arial" panose="020B0604020202020204" pitchFamily="34" charset="0"/>
                <a:cs typeface="B Nazanin" panose="00000400000000000000" pitchFamily="2" charset="-78"/>
              </a:rPr>
              <a:t>داده های ممیزی مرتبط( مدیریت خطر ، بهداشت و ایمنی)</a:t>
            </a:r>
          </a:p>
          <a:p>
            <a:pPr algn="r" rtl="1" eaLnBrk="1" hangingPunct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fa-IR" altLang="en-US" sz="2400" b="1" dirty="0" smtClean="0">
                <a:latin typeface="Arial" panose="020B0604020202020204" pitchFamily="34" charset="0"/>
                <a:cs typeface="B Nazanin" panose="00000400000000000000" pitchFamily="2" charset="-78"/>
              </a:rPr>
              <a:t>مدارک مربو ط به آموزش کارکنان</a:t>
            </a:r>
          </a:p>
          <a:p>
            <a:pPr algn="r" rtl="1" eaLnBrk="1" hangingPunct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fa-IR" altLang="en-US" sz="2400" b="1" dirty="0" smtClean="0">
                <a:latin typeface="Arial" panose="020B0604020202020204" pitchFamily="34" charset="0"/>
                <a:cs typeface="B Nazanin" panose="00000400000000000000" pitchFamily="2" charset="-78"/>
              </a:rPr>
              <a:t>گردش کار کارکنان و گزارش های روزانه </a:t>
            </a:r>
          </a:p>
          <a:p>
            <a:pPr algn="r" rtl="1" eaLnBrk="1" hangingPunct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fa-IR" altLang="en-US" sz="2400" b="1" dirty="0" smtClean="0">
                <a:latin typeface="Arial" panose="020B0604020202020204" pitchFamily="34" charset="0"/>
                <a:cs typeface="B Nazanin" panose="00000400000000000000" pitchFamily="2" charset="-78"/>
              </a:rPr>
              <a:t>مدارک مربوط به نگهداری تجهیزات پزشکی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fa-IR" dirty="0" smtClean="0">
                <a:solidFill>
                  <a:srgbClr val="FF0000"/>
                </a:solidFill>
                <a:latin typeface="Arial" pitchFamily="34" charset="0"/>
                <a:cs typeface="B Titr" panose="00000700000000000000" pitchFamily="2" charset="-78"/>
              </a:rPr>
              <a:t>تجهیزات</a:t>
            </a:r>
            <a:endParaRPr lang="en-US" dirty="0">
              <a:solidFill>
                <a:srgbClr val="FF0000"/>
              </a:solidFill>
              <a:latin typeface="Arial" pitchFamily="34" charset="0"/>
              <a:cs typeface="B Titr" panose="00000700000000000000" pitchFamily="2" charset="-78"/>
            </a:endParaRPr>
          </a:p>
        </p:txBody>
      </p:sp>
      <p:sp>
        <p:nvSpPr>
          <p:cNvPr id="43010" name="Content Placeholder 2"/>
          <p:cNvSpPr>
            <a:spLocks noGrp="1"/>
          </p:cNvSpPr>
          <p:nvPr>
            <p:ph idx="1"/>
          </p:nvPr>
        </p:nvSpPr>
        <p:spPr>
          <a:xfrm>
            <a:off x="1143000" y="1676400"/>
            <a:ext cx="7696200" cy="4038600"/>
          </a:xfrm>
          <a:ln w="28575">
            <a:solidFill>
              <a:srgbClr val="92D050"/>
            </a:solidFill>
            <a:miter lim="800000"/>
            <a:headEnd/>
            <a:tailEnd/>
          </a:ln>
        </p:spPr>
        <p:txBody>
          <a:bodyPr>
            <a:normAutofit fontScale="92500" lnSpcReduction="10000"/>
          </a:bodyPr>
          <a:lstStyle/>
          <a:p>
            <a:pPr algn="r" rtl="1" eaLnBrk="1" hangingPunct="1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fa-IR" altLang="en-US" sz="2800" smtClean="0">
                <a:latin typeface="Arial" panose="020B0604020202020204" pitchFamily="34" charset="0"/>
                <a:cs typeface="B Nazanin" panose="00000400000000000000" pitchFamily="2" charset="-78"/>
              </a:rPr>
              <a:t>دستگاه ثبت ضربان قلب جنین</a:t>
            </a:r>
          </a:p>
          <a:p>
            <a:pPr algn="r" rtl="1" eaLnBrk="1" hangingPunct="1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fa-IR" altLang="en-US" sz="2800" smtClean="0">
                <a:latin typeface="Arial" panose="020B0604020202020204" pitchFamily="34" charset="0"/>
                <a:cs typeface="B Nazanin" panose="00000400000000000000" pitchFamily="2" charset="-78"/>
              </a:rPr>
              <a:t>فشار سنج</a:t>
            </a:r>
          </a:p>
          <a:p>
            <a:pPr algn="r" rtl="1" eaLnBrk="1" hangingPunct="1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fa-IR" altLang="en-US" sz="2800" smtClean="0">
                <a:latin typeface="Arial" panose="020B0604020202020204" pitchFamily="34" charset="0"/>
                <a:cs typeface="B Nazanin" panose="00000400000000000000" pitchFamily="2" charset="-78"/>
              </a:rPr>
              <a:t>پمپ های تزریق</a:t>
            </a:r>
          </a:p>
          <a:p>
            <a:pPr algn="r" rtl="1" eaLnBrk="1" hangingPunct="1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altLang="en-US" sz="2800" smtClean="0">
                <a:latin typeface="Arial" panose="020B0604020202020204" pitchFamily="34" charset="0"/>
                <a:cs typeface="B Nazanin" panose="00000400000000000000" pitchFamily="2" charset="-78"/>
              </a:rPr>
              <a:t>DC</a:t>
            </a:r>
            <a:r>
              <a:rPr lang="fa-IR" altLang="en-US" sz="2800" smtClean="0">
                <a:latin typeface="Arial" panose="020B0604020202020204" pitchFamily="34" charset="0"/>
                <a:cs typeface="B Nazanin" panose="00000400000000000000" pitchFamily="2" charset="-78"/>
              </a:rPr>
              <a:t> شوک</a:t>
            </a:r>
          </a:p>
          <a:p>
            <a:pPr algn="r" rtl="1" eaLnBrk="1" hangingPunct="1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fa-IR" altLang="en-US" sz="2800" smtClean="0">
                <a:latin typeface="Arial" panose="020B0604020202020204" pitchFamily="34" charset="0"/>
                <a:cs typeface="B Nazanin" panose="00000400000000000000" pitchFamily="2" charset="-78"/>
              </a:rPr>
              <a:t>ونتیلاتور</a:t>
            </a:r>
          </a:p>
          <a:p>
            <a:pPr algn="r" rtl="1" eaLnBrk="1" hangingPunct="1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fa-IR" altLang="en-US" sz="2800" smtClean="0">
                <a:latin typeface="Arial" panose="020B0604020202020204" pitchFamily="34" charset="0"/>
                <a:cs typeface="B Nazanin" panose="00000400000000000000" pitchFamily="2" charset="-78"/>
              </a:rPr>
              <a:t>مانیتورهای قلبی</a:t>
            </a:r>
          </a:p>
          <a:p>
            <a:pPr algn="r" rtl="1" eaLnBrk="1" hangingPunct="1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fa-IR" altLang="en-US" sz="2800" smtClean="0">
                <a:latin typeface="Arial" panose="020B0604020202020204" pitchFamily="34" charset="0"/>
                <a:cs typeface="B Nazanin" panose="00000400000000000000" pitchFamily="2" charset="-78"/>
              </a:rPr>
              <a:t> دستگاه</a:t>
            </a:r>
            <a:r>
              <a:rPr lang="en-US" altLang="en-US" sz="2800" smtClean="0">
                <a:latin typeface="Arial" panose="020B0604020202020204" pitchFamily="34" charset="0"/>
                <a:cs typeface="B Nazanin" panose="00000400000000000000" pitchFamily="2" charset="-78"/>
              </a:rPr>
              <a:t>ECG </a:t>
            </a:r>
            <a:endParaRPr lang="fa-IR" altLang="en-US" sz="2800" smtClean="0">
              <a:latin typeface="Arial" panose="020B0604020202020204" pitchFamily="34" charset="0"/>
              <a:cs typeface="B Nazanin" panose="00000400000000000000" pitchFamily="2" charset="-78"/>
            </a:endParaRPr>
          </a:p>
          <a:p>
            <a:pPr algn="r" rtl="1" eaLnBrk="1" hangingPunct="1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fa-IR" altLang="en-US" sz="2800" smtClean="0">
                <a:latin typeface="Arial" panose="020B0604020202020204" pitchFamily="34" charset="0"/>
                <a:cs typeface="B Nazanin" panose="00000400000000000000" pitchFamily="2" charset="-78"/>
              </a:rPr>
              <a:t>سایر دستگاها</a:t>
            </a:r>
            <a:endParaRPr lang="en-US" altLang="en-US" sz="2800" smtClean="0"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77963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fa-IR" sz="3200" dirty="0" smtClean="0">
                <a:solidFill>
                  <a:srgbClr val="FF0000"/>
                </a:solidFill>
                <a:cs typeface="B Zar" panose="00000400000000000000" pitchFamily="2" charset="-78"/>
              </a:rPr>
              <a:t>ثبت اطلاعات و نوشتن گزارش </a:t>
            </a:r>
            <a:br>
              <a:rPr lang="fa-IR" sz="3200" dirty="0" smtClean="0">
                <a:solidFill>
                  <a:srgbClr val="FF0000"/>
                </a:solidFill>
                <a:cs typeface="B Zar" panose="00000400000000000000" pitchFamily="2" charset="-78"/>
              </a:rPr>
            </a:br>
            <a:endParaRPr lang="en-US" sz="3200" dirty="0">
              <a:solidFill>
                <a:srgbClr val="FF0000"/>
              </a:solidFill>
              <a:cs typeface="B Zar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066800"/>
            <a:ext cx="8229600" cy="5410200"/>
          </a:xfrm>
          <a:ln w="28575">
            <a:solidFill>
              <a:srgbClr val="92D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365760" indent="-283464" algn="just" rtl="1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fa-IR" sz="2800" dirty="0" smtClean="0">
                <a:latin typeface="Arial" pitchFamily="34" charset="0"/>
                <a:cs typeface="B Zar" panose="00000400000000000000" pitchFamily="2" charset="-78"/>
              </a:rPr>
              <a:t>این گزارش باید اطلاعاتی در مورد </a:t>
            </a:r>
            <a:r>
              <a:rPr lang="fa-IR" sz="2800" dirty="0" smtClean="0">
                <a:solidFill>
                  <a:srgbClr val="FF0000"/>
                </a:solidFill>
                <a:latin typeface="Arial" pitchFamily="34" charset="0"/>
                <a:cs typeface="B Zar" panose="00000400000000000000" pitchFamily="2" charset="-78"/>
              </a:rPr>
              <a:t>زمان ؛مکان و چگونگی رخداد حادثه </a:t>
            </a:r>
            <a:r>
              <a:rPr lang="fa-IR" sz="2800" dirty="0" smtClean="0">
                <a:latin typeface="Arial" pitchFamily="34" charset="0"/>
                <a:cs typeface="B Zar" panose="00000400000000000000" pitchFamily="2" charset="-78"/>
              </a:rPr>
              <a:t>در اختیار قراردهد و شامل موارد زیر باشد :  </a:t>
            </a:r>
          </a:p>
          <a:p>
            <a:pPr marL="365760" indent="-283464" algn="just" rtl="1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fa-IR" sz="2800" dirty="0" smtClean="0">
              <a:latin typeface="Arial" pitchFamily="34" charset="0"/>
              <a:cs typeface="B Zar" panose="00000400000000000000" pitchFamily="2" charset="-78"/>
            </a:endParaRPr>
          </a:p>
          <a:p>
            <a:pPr marL="365760" indent="-283464" algn="just" rtl="1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fa-IR" sz="2800" dirty="0" smtClean="0">
                <a:latin typeface="Arial" pitchFamily="34" charset="0"/>
                <a:cs typeface="B Zar" panose="00000400000000000000" pitchFamily="2" charset="-78"/>
              </a:rPr>
              <a:t>   1- توصیف مختصری از آنچه اتفاق افتاده است </a:t>
            </a:r>
          </a:p>
          <a:p>
            <a:pPr marL="365760" indent="-283464" algn="just" rtl="1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fa-IR" sz="2800" dirty="0" smtClean="0">
              <a:latin typeface="Arial" pitchFamily="34" charset="0"/>
              <a:cs typeface="B Zar" panose="00000400000000000000" pitchFamily="2" charset="-78"/>
            </a:endParaRPr>
          </a:p>
          <a:p>
            <a:pPr marL="365760" indent="-283464" algn="just" rtl="1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fa-IR" sz="2800" dirty="0" smtClean="0">
                <a:latin typeface="Arial" pitchFamily="34" charset="0"/>
                <a:cs typeface="B Zar" panose="00000400000000000000" pitchFamily="2" charset="-78"/>
              </a:rPr>
              <a:t>   2- شناسایی حوزه ها یا خدماتی که تحت تاثیر این حادثه قرارگرفته اند</a:t>
            </a:r>
          </a:p>
          <a:p>
            <a:pPr marL="365760" indent="-283464" algn="just" rtl="1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fa-IR" sz="2800" dirty="0" smtClean="0">
              <a:latin typeface="Arial" pitchFamily="34" charset="0"/>
            </a:endParaRPr>
          </a:p>
          <a:p>
            <a:pPr marL="365760" indent="-283464" algn="ctr" rtl="1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fa-IR" sz="2800" b="1" dirty="0" smtClean="0">
                <a:solidFill>
                  <a:srgbClr val="7030A0"/>
                </a:solidFill>
                <a:latin typeface="Arial" pitchFamily="34" charset="0"/>
                <a:cs typeface="B Titr" panose="00000700000000000000" pitchFamily="2" charset="-78"/>
              </a:rPr>
              <a:t> </a:t>
            </a:r>
            <a:r>
              <a:rPr lang="fa-IR" sz="2800" b="1" i="1" dirty="0" smtClean="0">
                <a:solidFill>
                  <a:srgbClr val="7030A0"/>
                </a:solidFill>
                <a:latin typeface="Arial" pitchFamily="34" charset="0"/>
                <a:cs typeface="B Titr" panose="00000700000000000000" pitchFamily="2" charset="-78"/>
              </a:rPr>
              <a:t>نکته : در این مرحله به دنبال </a:t>
            </a:r>
            <a:r>
              <a:rPr lang="fa-IR" sz="2800" b="1" i="1" dirty="0" smtClean="0">
                <a:solidFill>
                  <a:srgbClr val="FF0000"/>
                </a:solidFill>
                <a:latin typeface="Arial" pitchFamily="34" charset="0"/>
                <a:cs typeface="B Titr" panose="00000700000000000000" pitchFamily="2" charset="-78"/>
              </a:rPr>
              <a:t>نتیجه گیری (چراها) </a:t>
            </a:r>
            <a:r>
              <a:rPr lang="fa-IR" sz="2800" b="1" i="1" dirty="0" smtClean="0">
                <a:solidFill>
                  <a:srgbClr val="7030A0"/>
                </a:solidFill>
                <a:latin typeface="Arial" pitchFamily="34" charset="0"/>
                <a:cs typeface="B Titr" panose="00000700000000000000" pitchFamily="2" charset="-78"/>
              </a:rPr>
              <a:t>نیستیم </a:t>
            </a:r>
          </a:p>
          <a:p>
            <a:pPr marL="365760" indent="-283464" algn="r" rtl="1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fa-IR" sz="2800" dirty="0" smtClean="0">
              <a:latin typeface="Arial" pitchFamily="34" charset="0"/>
            </a:endParaRPr>
          </a:p>
          <a:p>
            <a:pPr marL="365760" indent="-283464" algn="r" rtl="1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5859"/>
            <a:ext cx="8229600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fa-IR" sz="3200" dirty="0" smtClean="0">
                <a:solidFill>
                  <a:srgbClr val="FF0000"/>
                </a:solidFill>
                <a:latin typeface="Arial" pitchFamily="34" charset="0"/>
                <a:cs typeface="B Zar" panose="00000400000000000000" pitchFamily="2" charset="-78"/>
              </a:rPr>
              <a:t>ابزار هاي مورد استفاده درثبت اطلاعات</a:t>
            </a:r>
            <a:endParaRPr lang="en-US" sz="3200" dirty="0">
              <a:solidFill>
                <a:schemeClr val="tx2">
                  <a:satMod val="130000"/>
                </a:schemeClr>
              </a:solidFill>
              <a:latin typeface="Arial" pitchFamily="34" charset="0"/>
              <a:cs typeface="B Zar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66800"/>
            <a:ext cx="9144000" cy="4708525"/>
          </a:xfr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365760" indent="-283464" algn="r" rtl="1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dirty="0" smtClean="0"/>
          </a:p>
          <a:p>
            <a:pPr marL="365760" indent="-283464" algn="r" rtl="1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2800" b="1" dirty="0" smtClean="0">
                <a:cs typeface="B Zar" panose="00000400000000000000" pitchFamily="2" charset="-78"/>
              </a:rPr>
              <a:t>                                 </a:t>
            </a:r>
            <a:r>
              <a:rPr lang="fa-IR" sz="2800" b="1" dirty="0" smtClean="0">
                <a:cs typeface="B Zar" panose="00000400000000000000" pitchFamily="2" charset="-78"/>
              </a:rPr>
              <a:t>خط زمانی</a:t>
            </a:r>
            <a:endParaRPr lang="en-US" sz="2800" b="1" dirty="0" smtClean="0">
              <a:cs typeface="B Zar" panose="00000400000000000000" pitchFamily="2" charset="-78"/>
            </a:endParaRPr>
          </a:p>
          <a:p>
            <a:pPr marL="365760" indent="-283464" algn="r" rtl="1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dirty="0" smtClean="0"/>
          </a:p>
          <a:p>
            <a:pPr marL="365760" indent="-283464" algn="r" rtl="1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dirty="0" smtClean="0"/>
          </a:p>
          <a:p>
            <a:pPr marL="365760" indent="-283464" algn="r" rtl="1" eaLnBrk="1" fontAlgn="auto" hangingPunct="1">
              <a:spcAft>
                <a:spcPts val="0"/>
              </a:spcAft>
              <a:buNone/>
              <a:defRPr/>
            </a:pPr>
            <a:r>
              <a:rPr lang="en-US" b="1" dirty="0">
                <a:cs typeface="B Zar" panose="00000400000000000000" pitchFamily="2" charset="-78"/>
              </a:rPr>
              <a:t> </a:t>
            </a:r>
            <a:r>
              <a:rPr lang="fa-IR" sz="2400" b="1" dirty="0">
                <a:cs typeface="B Zar" panose="00000400000000000000" pitchFamily="2" charset="-78"/>
              </a:rPr>
              <a:t>جدول شخص -زمان</a:t>
            </a:r>
            <a:r>
              <a:rPr lang="en-US" sz="2400" b="1" dirty="0">
                <a:cs typeface="B Zar" panose="00000400000000000000" pitchFamily="2" charset="-78"/>
              </a:rPr>
              <a:t> </a:t>
            </a:r>
            <a:r>
              <a:rPr lang="fa-IR" sz="2400" b="1" dirty="0">
                <a:cs typeface="B Zar" panose="00000400000000000000" pitchFamily="2" charset="-78"/>
              </a:rPr>
              <a:t>                                          </a:t>
            </a:r>
            <a:r>
              <a:rPr lang="fa-IR" sz="2400" b="1" dirty="0" smtClean="0">
                <a:cs typeface="B Zar" panose="00000400000000000000" pitchFamily="2" charset="-78"/>
              </a:rPr>
              <a:t>         </a:t>
            </a:r>
            <a:r>
              <a:rPr lang="en-US" sz="2400" b="1" dirty="0" smtClean="0">
                <a:cs typeface="B Zar" panose="00000400000000000000" pitchFamily="2" charset="-78"/>
              </a:rPr>
              <a:t> </a:t>
            </a:r>
            <a:r>
              <a:rPr lang="fa-IR" sz="2400" b="1" dirty="0" smtClean="0">
                <a:cs typeface="B Zar" panose="00000400000000000000" pitchFamily="2" charset="-78"/>
              </a:rPr>
              <a:t>رویدادنگاری </a:t>
            </a:r>
            <a:r>
              <a:rPr lang="fa-IR" sz="2400" b="1" dirty="0">
                <a:cs typeface="B Zar" panose="00000400000000000000" pitchFamily="2" charset="-78"/>
              </a:rPr>
              <a:t>داستانی</a:t>
            </a:r>
          </a:p>
          <a:p>
            <a:pPr marL="365760" indent="-283464" algn="r" rtl="1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dirty="0" smtClean="0"/>
          </a:p>
          <a:p>
            <a:pPr marL="365760" indent="-283464" algn="r" rtl="1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fa-IR" dirty="0" smtClean="0"/>
          </a:p>
          <a:p>
            <a:pPr marL="365760" indent="-283464" algn="r" rtl="1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sz="1800" dirty="0" smtClean="0"/>
          </a:p>
          <a:p>
            <a:pPr marL="365760" indent="-283464" algn="r" rtl="1" eaLnBrk="1" fontAlgn="auto" hangingPunct="1">
              <a:spcAft>
                <a:spcPts val="0"/>
              </a:spcAft>
              <a:buNone/>
              <a:defRPr/>
            </a:pPr>
            <a:r>
              <a:rPr lang="fa-IR" b="1" dirty="0">
                <a:cs typeface="B Zar" panose="00000400000000000000" pitchFamily="2" charset="-78"/>
              </a:rPr>
              <a:t> </a:t>
            </a:r>
            <a:r>
              <a:rPr lang="en-US" b="1" dirty="0" smtClean="0">
                <a:cs typeface="B Zar" panose="00000400000000000000" pitchFamily="2" charset="-78"/>
              </a:rPr>
              <a:t>                                             </a:t>
            </a:r>
            <a:r>
              <a:rPr lang="fa-IR" b="1" dirty="0">
                <a:cs typeface="B Zar" panose="00000400000000000000" pitchFamily="2" charset="-78"/>
              </a:rPr>
              <a:t>خط زمانی مبتنی بر جدول </a:t>
            </a:r>
            <a:endParaRPr lang="en-US" b="1" dirty="0">
              <a:cs typeface="B Zar" panose="00000400000000000000" pitchFamily="2" charset="-78"/>
            </a:endParaRPr>
          </a:p>
        </p:txBody>
      </p:sp>
      <p:sp>
        <p:nvSpPr>
          <p:cNvPr id="5" name="Quad Arrow Callout 4"/>
          <p:cNvSpPr/>
          <p:nvPr/>
        </p:nvSpPr>
        <p:spPr>
          <a:xfrm>
            <a:off x="2971800" y="1981200"/>
            <a:ext cx="3429000" cy="2590800"/>
          </a:xfrm>
          <a:prstGeom prst="quad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RCA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TOOLS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071563" y="457200"/>
            <a:ext cx="7310437" cy="3200400"/>
          </a:xfrm>
          <a:ln>
            <a:solidFill>
              <a:srgbClr val="92D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365760" indent="-283464" algn="r" rtl="1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fa-IR" b="1" dirty="0" smtClean="0">
              <a:latin typeface="Arial" pitchFamily="34" charset="0"/>
              <a:cs typeface="B Titr" panose="00000700000000000000" pitchFamily="2" charset="-78"/>
            </a:endParaRPr>
          </a:p>
          <a:p>
            <a:pPr marL="365760" indent="-283464" algn="r" rtl="1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fa-IR" b="1" dirty="0" smtClean="0">
                <a:latin typeface="Arial" pitchFamily="34" charset="0"/>
                <a:cs typeface="B Titr" panose="00000700000000000000" pitchFamily="2" charset="-78"/>
              </a:rPr>
              <a:t>شناسايي </a:t>
            </a:r>
            <a:r>
              <a:rPr lang="fa-IR" b="1" dirty="0" smtClean="0">
                <a:latin typeface="Arial" pitchFamily="34" charset="0"/>
                <a:cs typeface="B Titr" panose="00000700000000000000" pitchFamily="2" charset="-78"/>
              </a:rPr>
              <a:t>مسائل مرتبط با مراقبت يا خدمات</a:t>
            </a:r>
          </a:p>
          <a:p>
            <a:pPr algn="r" rtl="1">
              <a:defRPr/>
            </a:pPr>
            <a:r>
              <a:rPr lang="fa-IR" dirty="0" smtClean="0">
                <a:cs typeface="B Nazanin" panose="00000400000000000000" pitchFamily="2" charset="-78"/>
              </a:rPr>
              <a:t>در زمان بررسی یک رویداد یا حادثه متوجه ضعف ها و نقائصی می شویم که در حین فرایند ارائه خدمات وجود داشته اند. این دسته از مسائل در دو طبقه کلی جای می گیرند.</a:t>
            </a:r>
          </a:p>
          <a:p>
            <a:pPr algn="r" rtl="1">
              <a:defRPr/>
            </a:pPr>
            <a:r>
              <a:rPr lang="fa-IR" dirty="0" smtClean="0">
                <a:cs typeface="B Nazanin" panose="00000400000000000000" pitchFamily="2" charset="-78"/>
              </a:rPr>
              <a:t>شناسایی این مسائل، تیم را در امر تحلیل و یافتن علل ریشه</a:t>
            </a:r>
          </a:p>
          <a:p>
            <a:pPr marL="109537" indent="0" algn="r" rtl="1">
              <a:buFont typeface="Wingdings 3" panose="05040102010807070707" pitchFamily="18" charset="2"/>
              <a:buNone/>
              <a:defRPr/>
            </a:pPr>
            <a:r>
              <a:rPr lang="fa-IR" dirty="0" smtClean="0">
                <a:cs typeface="B Nazanin" panose="00000400000000000000" pitchFamily="2" charset="-78"/>
              </a:rPr>
              <a:t>ای آنها کمک می نماید.</a:t>
            </a:r>
          </a:p>
          <a:p>
            <a:pPr marL="365760" indent="-283464" eaLnBrk="1" fontAlgn="auto" hangingPunct="1"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ü"/>
              <a:defRPr/>
            </a:pPr>
            <a:endParaRPr lang="en-US" u="sng" dirty="0" smtClean="0">
              <a:solidFill>
                <a:srgbClr val="FF0000"/>
              </a:solidFill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3" name="Content Placeholder 3"/>
          <p:cNvSpPr txBox="1">
            <a:spLocks/>
          </p:cNvSpPr>
          <p:nvPr/>
        </p:nvSpPr>
        <p:spPr bwMode="auto">
          <a:xfrm>
            <a:off x="1071563" y="3886200"/>
            <a:ext cx="7467600" cy="1752600"/>
          </a:xfrm>
          <a:prstGeom prst="rect">
            <a:avLst/>
          </a:prstGeom>
          <a:ln w="55000" cap="flat" cmpd="thickThin" algn="ctr">
            <a:solidFill>
              <a:srgbClr val="92D050"/>
            </a:solidFill>
            <a:prstDash val="soli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>
            <a:lvl1pPr marL="365125" indent="-255588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20713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anose="020B0604030504040204" pitchFamily="34" charset="0"/>
              <a:buChar char="◦"/>
              <a:defRPr sz="23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858838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sz="19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537" indent="0" algn="r" rtl="1">
              <a:buNone/>
              <a:defRPr/>
            </a:pPr>
            <a:r>
              <a:rPr lang="fa-IR" dirty="0">
                <a:cs typeface="B Nazanin" panose="00000400000000000000" pitchFamily="2" charset="-78"/>
              </a:rPr>
              <a:t>مسائل مرتبط با مراقبت</a:t>
            </a:r>
          </a:p>
          <a:p>
            <a:pPr marL="109537" indent="0" algn="l">
              <a:buNone/>
              <a:defRPr/>
            </a:pPr>
            <a:r>
              <a:rPr lang="fa-IR" dirty="0" smtClean="0"/>
              <a:t> </a:t>
            </a:r>
            <a:r>
              <a:rPr lang="en-US" u="sng" dirty="0" smtClean="0">
                <a:solidFill>
                  <a:srgbClr val="FF0000"/>
                </a:solidFill>
                <a:latin typeface="Arial" pitchFamily="34" charset="0"/>
                <a:cs typeface="B Nazanin" panose="00000400000000000000" pitchFamily="2" charset="-78"/>
              </a:rPr>
              <a:t>C</a:t>
            </a:r>
            <a:r>
              <a:rPr lang="en-US" dirty="0" smtClean="0">
                <a:latin typeface="Arial" pitchFamily="34" charset="0"/>
                <a:cs typeface="B Nazanin" panose="00000400000000000000" pitchFamily="2" charset="-78"/>
              </a:rPr>
              <a:t>are </a:t>
            </a:r>
            <a:r>
              <a:rPr lang="en-US" u="sng" dirty="0" smtClean="0">
                <a:solidFill>
                  <a:srgbClr val="FF0000"/>
                </a:solidFill>
                <a:latin typeface="Arial" pitchFamily="34" charset="0"/>
                <a:cs typeface="B Nazanin" panose="00000400000000000000" pitchFamily="2" charset="-78"/>
              </a:rPr>
              <a:t>D</a:t>
            </a:r>
            <a:r>
              <a:rPr lang="en-US" dirty="0" smtClean="0">
                <a:latin typeface="Arial" pitchFamily="34" charset="0"/>
                <a:cs typeface="B Nazanin" panose="00000400000000000000" pitchFamily="2" charset="-78"/>
              </a:rPr>
              <a:t>elivery </a:t>
            </a:r>
            <a:r>
              <a:rPr lang="en-US" u="sng" dirty="0" smtClean="0">
                <a:solidFill>
                  <a:srgbClr val="FF0000"/>
                </a:solidFill>
                <a:latin typeface="Arial" pitchFamily="34" charset="0"/>
                <a:cs typeface="B Nazanin" panose="00000400000000000000" pitchFamily="2" charset="-78"/>
              </a:rPr>
              <a:t>P</a:t>
            </a:r>
            <a:r>
              <a:rPr lang="en-US" dirty="0" smtClean="0">
                <a:latin typeface="Arial" pitchFamily="34" charset="0"/>
                <a:cs typeface="B Nazanin" panose="00000400000000000000" pitchFamily="2" charset="-78"/>
              </a:rPr>
              <a:t>roblems(CDP</a:t>
            </a:r>
            <a:r>
              <a:rPr lang="en-US" dirty="0">
                <a:latin typeface="Arial" pitchFamily="34" charset="0"/>
                <a:cs typeface="B Nazanin" panose="00000400000000000000" pitchFamily="2" charset="-78"/>
              </a:rPr>
              <a:t>)</a:t>
            </a:r>
            <a:r>
              <a:rPr lang="fa-IR" dirty="0"/>
              <a:t> </a:t>
            </a:r>
            <a:endParaRPr lang="fa-IR" dirty="0" smtClean="0"/>
          </a:p>
          <a:p>
            <a:pPr marL="109537" indent="0" algn="l">
              <a:buNone/>
              <a:defRPr/>
            </a:pPr>
            <a:endParaRPr lang="en-US" dirty="0">
              <a:latin typeface="Arial" pitchFamily="34" charset="0"/>
              <a:cs typeface="B Nazanin" panose="00000400000000000000" pitchFamily="2" charset="-78"/>
            </a:endParaRPr>
          </a:p>
          <a:p>
            <a:pPr marL="82296" indent="0" algn="r" rtl="1" eaLnBrk="1" fontAlgn="auto" hangingPunct="1">
              <a:spcAft>
                <a:spcPts val="0"/>
              </a:spcAft>
              <a:buClr>
                <a:srgbClr val="FF0000"/>
              </a:buClr>
              <a:buNone/>
              <a:defRPr/>
            </a:pPr>
            <a:r>
              <a:rPr lang="fa-IR" dirty="0">
                <a:cs typeface="B Nazanin" panose="00000400000000000000" pitchFamily="2" charset="-78"/>
              </a:rPr>
              <a:t>مسائل مرتبط با سیستم (خدمت)</a:t>
            </a:r>
          </a:p>
          <a:p>
            <a:pPr marL="82296" indent="0" algn="l" eaLnBrk="1" fontAlgn="auto" hangingPunct="1">
              <a:spcAft>
                <a:spcPts val="0"/>
              </a:spcAft>
              <a:buClr>
                <a:srgbClr val="FF0000"/>
              </a:buClr>
              <a:buNone/>
              <a:defRPr/>
            </a:pPr>
            <a:r>
              <a:rPr lang="en-US" u="sng" dirty="0" smtClean="0">
                <a:solidFill>
                  <a:srgbClr val="FF0000"/>
                </a:solidFill>
                <a:latin typeface="Arial" pitchFamily="34" charset="0"/>
                <a:cs typeface="B Nazanin" panose="00000400000000000000" pitchFamily="2" charset="-78"/>
              </a:rPr>
              <a:t> S</a:t>
            </a:r>
            <a:r>
              <a:rPr lang="en-US" dirty="0" smtClean="0">
                <a:latin typeface="Arial" pitchFamily="34" charset="0"/>
                <a:cs typeface="B Nazanin" panose="00000400000000000000" pitchFamily="2" charset="-78"/>
              </a:rPr>
              <a:t>ervice </a:t>
            </a:r>
            <a:r>
              <a:rPr lang="en-US" u="sng" dirty="0" smtClean="0">
                <a:solidFill>
                  <a:srgbClr val="FF0000"/>
                </a:solidFill>
                <a:latin typeface="Arial" pitchFamily="34" charset="0"/>
                <a:cs typeface="B Nazanin" panose="00000400000000000000" pitchFamily="2" charset="-78"/>
              </a:rPr>
              <a:t>D</a:t>
            </a:r>
            <a:r>
              <a:rPr lang="en-US" dirty="0" smtClean="0">
                <a:latin typeface="Arial" pitchFamily="34" charset="0"/>
                <a:cs typeface="B Nazanin" panose="00000400000000000000" pitchFamily="2" charset="-78"/>
              </a:rPr>
              <a:t>elivery </a:t>
            </a:r>
            <a:r>
              <a:rPr lang="en-US" u="sng" dirty="0" smtClean="0">
                <a:solidFill>
                  <a:srgbClr val="FF0000"/>
                </a:solidFill>
                <a:latin typeface="Arial" pitchFamily="34" charset="0"/>
                <a:cs typeface="B Nazanin" panose="00000400000000000000" pitchFamily="2" charset="-78"/>
              </a:rPr>
              <a:t>P</a:t>
            </a:r>
            <a:r>
              <a:rPr lang="en-US" dirty="0" smtClean="0">
                <a:latin typeface="Arial" pitchFamily="34" charset="0"/>
                <a:cs typeface="B Nazanin" panose="00000400000000000000" pitchFamily="2" charset="-78"/>
              </a:rPr>
              <a:t>roblems(SDP</a:t>
            </a:r>
            <a:r>
              <a:rPr lang="en-US" dirty="0">
                <a:latin typeface="Arial" pitchFamily="34" charset="0"/>
                <a:cs typeface="B Nazanin" panose="00000400000000000000" pitchFamily="2" charset="-78"/>
              </a:rPr>
              <a:t>)</a:t>
            </a:r>
            <a:endParaRPr lang="fa-IR" dirty="0">
              <a:latin typeface="Arial" pitchFamily="34" charset="0"/>
              <a:cs typeface="B Nazanin" panose="00000400000000000000" pitchFamily="2" charset="-78"/>
            </a:endParaRPr>
          </a:p>
          <a:p>
            <a:pPr marL="365760" indent="-283464" algn="r" rtl="1" eaLnBrk="1" fontAlgn="auto" hangingPunct="1"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ü"/>
              <a:defRPr/>
            </a:pPr>
            <a:endParaRPr lang="fa-IR" dirty="0">
              <a:latin typeface="Arial" pitchFamily="34" charset="0"/>
              <a:cs typeface="B Nazanin" panose="00000400000000000000" pitchFamily="2" charset="-78"/>
            </a:endParaRPr>
          </a:p>
          <a:p>
            <a:pPr marL="109537" indent="0" algn="r" rtl="1">
              <a:buFont typeface="Wingdings 3" panose="05040102010807070707" pitchFamily="18" charset="2"/>
              <a:buNone/>
              <a:defRPr/>
            </a:pPr>
            <a:endParaRPr lang="en-US" u="sng" dirty="0" smtClean="0">
              <a:solidFill>
                <a:srgbClr val="FF0000"/>
              </a:solidFill>
              <a:latin typeface="Arial" pitchFamily="34" charset="0"/>
              <a:cs typeface="B Nazanin" panose="00000400000000000000" pitchFamily="2" charset="-78"/>
            </a:endParaRPr>
          </a:p>
          <a:p>
            <a:pPr marL="365760" indent="-283464" algn="r" rtl="1" eaLnBrk="1" fontAlgn="auto" hangingPunct="1"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ü"/>
              <a:defRPr/>
            </a:pPr>
            <a:endParaRPr lang="fa-IR" dirty="0" smtClean="0">
              <a:latin typeface="Arial" pitchFamily="34" charset="0"/>
              <a:cs typeface="B Nazanin" panose="00000400000000000000" pitchFamily="2" charset="-78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itle 1"/>
          <p:cNvSpPr>
            <a:spLocks noGrp="1"/>
          </p:cNvSpPr>
          <p:nvPr>
            <p:ph type="title"/>
          </p:nvPr>
        </p:nvSpPr>
        <p:spPr bwMode="auto">
          <a:xfrm>
            <a:off x="457200" y="533400"/>
            <a:ext cx="8229600" cy="11430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fa-IR" sz="3200" dirty="0" smtClean="0">
                <a:solidFill>
                  <a:srgbClr val="FF0000"/>
                </a:solidFill>
                <a:effectLst/>
                <a:ea typeface="Majalla UI"/>
                <a:cs typeface="B Zar" panose="00000400000000000000" pitchFamily="2" charset="-78"/>
              </a:rPr>
              <a:t>مسائل مرتبط با مراقبت </a:t>
            </a:r>
            <a:br>
              <a:rPr lang="fa-IR" sz="3200" dirty="0" smtClean="0">
                <a:solidFill>
                  <a:srgbClr val="FF0000"/>
                </a:solidFill>
                <a:effectLst/>
                <a:ea typeface="Majalla UI"/>
                <a:cs typeface="B Zar" panose="00000400000000000000" pitchFamily="2" charset="-78"/>
              </a:rPr>
            </a:br>
            <a:r>
              <a:rPr lang="fa-IR" sz="3200" dirty="0" smtClean="0">
                <a:solidFill>
                  <a:srgbClr val="FF0000"/>
                </a:solidFill>
                <a:effectLst/>
                <a:ea typeface="Majalla UI"/>
                <a:cs typeface="B Zar" panose="00000400000000000000" pitchFamily="2" charset="-78"/>
              </a:rPr>
              <a:t> </a:t>
            </a:r>
            <a:r>
              <a:rPr lang="en-US" sz="32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Care Delivery Problem(CDP)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76300" y="1905000"/>
            <a:ext cx="7391400" cy="3352800"/>
          </a:xfrm>
          <a:ln w="28575">
            <a:solidFill>
              <a:srgbClr val="92D050"/>
            </a:solidFill>
            <a:miter lim="800000"/>
            <a:headEnd/>
            <a:tailEnd/>
          </a:ln>
        </p:spPr>
        <p:txBody>
          <a:bodyPr/>
          <a:lstStyle/>
          <a:p>
            <a:pPr algn="r" rtl="1" eaLnBrk="1" hangingPunct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fa-IR" altLang="en-US" sz="2800" dirty="0" smtClean="0">
                <a:latin typeface="Arial" panose="020B0604020202020204" pitchFamily="34" charset="0"/>
                <a:cs typeface="B Zar" panose="00000400000000000000" pitchFamily="2" charset="-78"/>
              </a:rPr>
              <a:t>مسائلي كه در حين </a:t>
            </a:r>
            <a:r>
              <a:rPr lang="fa-IR" alt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B Zar" panose="00000400000000000000" pitchFamily="2" charset="-78"/>
              </a:rPr>
              <a:t>فرايند</a:t>
            </a:r>
            <a:r>
              <a:rPr lang="fa-IR" altLang="en-US" sz="2800" dirty="0" smtClean="0">
                <a:latin typeface="Arial" panose="020B0604020202020204" pitchFamily="34" charset="0"/>
                <a:cs typeface="B Zar" panose="00000400000000000000" pitchFamily="2" charset="-78"/>
              </a:rPr>
              <a:t> ارائه درمان به بيماران پيش ميِ آيند </a:t>
            </a:r>
          </a:p>
          <a:p>
            <a:pPr algn="r" rtl="1" eaLnBrk="1" hangingPunct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fa-IR" altLang="en-US" sz="2800" dirty="0" smtClean="0">
                <a:latin typeface="Arial" panose="020B0604020202020204" pitchFamily="34" charset="0"/>
                <a:cs typeface="B Zar" panose="00000400000000000000" pitchFamily="2" charset="-78"/>
              </a:rPr>
              <a:t>ناشي از </a:t>
            </a:r>
            <a:r>
              <a:rPr lang="fa-IR" alt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B Zar" panose="00000400000000000000" pitchFamily="2" charset="-78"/>
              </a:rPr>
              <a:t>اقدامات</a:t>
            </a:r>
            <a:r>
              <a:rPr lang="fa-IR" altLang="en-US" sz="2800" dirty="0" smtClean="0">
                <a:latin typeface="Arial" panose="020B0604020202020204" pitchFamily="34" charset="0"/>
                <a:cs typeface="B Zar" panose="00000400000000000000" pitchFamily="2" charset="-78"/>
              </a:rPr>
              <a:t> كاركنان يا عدم اقدامات آنها هستند. </a:t>
            </a:r>
          </a:p>
          <a:p>
            <a:pPr algn="r" rtl="1" eaLnBrk="1" hangingPunct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fa-IR" altLang="en-US" sz="2800" dirty="0" smtClean="0">
                <a:latin typeface="Arial" panose="020B0604020202020204" pitchFamily="34" charset="0"/>
                <a:cs typeface="B Zar" panose="00000400000000000000" pitchFamily="2" charset="-78"/>
              </a:rPr>
              <a:t>عدم </a:t>
            </a:r>
            <a:r>
              <a:rPr lang="fa-IR" alt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B Zar" panose="00000400000000000000" pitchFamily="2" charset="-78"/>
              </a:rPr>
              <a:t>مراقبت</a:t>
            </a:r>
            <a:r>
              <a:rPr lang="fa-IR" altLang="en-US" sz="2800" dirty="0" smtClean="0">
                <a:latin typeface="Arial" panose="020B0604020202020204" pitchFamily="34" charset="0"/>
                <a:cs typeface="B Zar" panose="00000400000000000000" pitchFamily="2" charset="-78"/>
              </a:rPr>
              <a:t> ايمن تاثيري مستقيم يا غير مستقيم بر پيامد نهايي رويداد مورد نظر دارد.</a:t>
            </a:r>
          </a:p>
          <a:p>
            <a:pPr algn="r" rtl="1" eaLnBrk="1" hangingPunct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fa-IR" altLang="en-US" sz="2800" dirty="0" smtClean="0">
                <a:latin typeface="Arial" panose="020B0604020202020204" pitchFamily="34" charset="0"/>
                <a:cs typeface="B Zar" panose="00000400000000000000" pitchFamily="2" charset="-78"/>
              </a:rPr>
              <a:t>اين مسائل با يك </a:t>
            </a:r>
            <a:r>
              <a:rPr lang="fa-IR" altLang="en-US" sz="2800" dirty="0" smtClean="0">
                <a:solidFill>
                  <a:srgbClr val="FF0000"/>
                </a:solidFill>
                <a:latin typeface="Arial" panose="020B0604020202020204" pitchFamily="34" charset="0"/>
                <a:cs typeface="B Zar" panose="00000400000000000000" pitchFamily="2" charset="-78"/>
              </a:rPr>
              <a:t>فرد يا تيم درمان </a:t>
            </a:r>
            <a:r>
              <a:rPr lang="fa-IR" altLang="en-US" sz="2800" dirty="0" smtClean="0">
                <a:latin typeface="Arial" panose="020B0604020202020204" pitchFamily="34" charset="0"/>
                <a:cs typeface="B Zar" panose="00000400000000000000" pitchFamily="2" charset="-78"/>
              </a:rPr>
              <a:t>مرتبط هستند مثل: پزشك پرستار، ماما ،داروساز، تيم جراحي و...</a:t>
            </a:r>
          </a:p>
          <a:p>
            <a:pPr algn="r" rtl="1" eaLnBrk="1" hangingPunct="1">
              <a:buFont typeface="Wingdings 2" panose="05020102010507070707" pitchFamily="18" charset="2"/>
              <a:buNone/>
            </a:pPr>
            <a:endParaRPr lang="fa-IR" altLang="en-US" sz="2800" dirty="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152400"/>
            <a:ext cx="7499350" cy="944562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200" dirty="0" smtClean="0">
                <a:solidFill>
                  <a:srgbClr val="FF0000"/>
                </a:solidFill>
                <a:effectLst/>
                <a:cs typeface="B Zar" panose="00000400000000000000" pitchFamily="2" charset="-78"/>
              </a:rPr>
              <a:t> </a:t>
            </a:r>
            <a:r>
              <a:rPr lang="fa-IR" sz="3200" dirty="0" smtClean="0">
                <a:solidFill>
                  <a:srgbClr val="FF0000"/>
                </a:solidFill>
                <a:effectLst/>
                <a:cs typeface="B Zar" panose="00000400000000000000" pitchFamily="2" charset="-78"/>
              </a:rPr>
              <a:t>مسائل مرتبط با خدمت </a:t>
            </a:r>
            <a:br>
              <a:rPr lang="fa-IR" sz="3200" dirty="0" smtClean="0">
                <a:solidFill>
                  <a:srgbClr val="FF0000"/>
                </a:solidFill>
                <a:effectLst/>
                <a:cs typeface="B Zar" panose="00000400000000000000" pitchFamily="2" charset="-78"/>
              </a:rPr>
            </a:br>
            <a:r>
              <a:rPr lang="fa-IR" sz="3200" dirty="0" smtClean="0">
                <a:solidFill>
                  <a:srgbClr val="FF0000"/>
                </a:solidFill>
                <a:effectLst/>
                <a:cs typeface="B Zar" panose="00000400000000000000" pitchFamily="2" charset="-78"/>
              </a:rPr>
              <a:t> </a:t>
            </a:r>
            <a:r>
              <a:rPr lang="en-US" sz="32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Service Delivery Problem(SDP)</a:t>
            </a:r>
            <a:endParaRPr lang="en-US" sz="3200" dirty="0"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219200"/>
            <a:ext cx="7620000" cy="5486400"/>
          </a:xfrm>
          <a:ln w="28575">
            <a:solidFill>
              <a:srgbClr val="92D050"/>
            </a:solidFill>
            <a:miter lim="800000"/>
            <a:headEnd/>
            <a:tailEnd/>
          </a:ln>
        </p:spPr>
        <p:txBody>
          <a:bodyPr>
            <a:normAutofit fontScale="92500" lnSpcReduction="10000"/>
          </a:bodyPr>
          <a:lstStyle/>
          <a:p>
            <a:pPr algn="just" rtl="1" eaLnBrk="1" hangingPunct="1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fa-IR" altLang="en-US" sz="2800" dirty="0" smtClean="0">
                <a:latin typeface="Arial" panose="020B0604020202020204" pitchFamily="34" charset="0"/>
                <a:cs typeface="B Zar" panose="00000400000000000000" pitchFamily="2" charset="-78"/>
              </a:rPr>
              <a:t>این دسته از مسائل که ناشی از اقدامات یا عدم اقدامات هستند نقش سببی و علی در رویداد دارند .</a:t>
            </a:r>
          </a:p>
          <a:p>
            <a:pPr marL="109537" indent="0" algn="just" rtl="1" eaLnBrk="1" hangingPunct="1">
              <a:buClr>
                <a:srgbClr val="FF0000"/>
              </a:buClr>
              <a:buNone/>
            </a:pPr>
            <a:endParaRPr lang="fa-IR" altLang="en-US" sz="1100" u="sng" dirty="0" smtClean="0">
              <a:solidFill>
                <a:srgbClr val="FF0000"/>
              </a:solidFill>
              <a:latin typeface="Arial" panose="020B0604020202020204" pitchFamily="34" charset="0"/>
              <a:cs typeface="B Zar" panose="00000400000000000000" pitchFamily="2" charset="-78"/>
            </a:endParaRPr>
          </a:p>
          <a:p>
            <a:pPr algn="just" rtl="1" eaLnBrk="1" hangingPunct="1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fa-IR" altLang="en-US" sz="2800" u="sng" dirty="0" smtClean="0">
                <a:solidFill>
                  <a:srgbClr val="FF0000"/>
                </a:solidFill>
                <a:latin typeface="Arial" panose="020B0604020202020204" pitchFamily="34" charset="0"/>
                <a:cs typeface="B Zar" panose="00000400000000000000" pitchFamily="2" charset="-78"/>
              </a:rPr>
              <a:t>با این حال مستقیما به فرایند ارائه خدمت مرتبط نمی شود.</a:t>
            </a:r>
          </a:p>
          <a:p>
            <a:pPr algn="just" rtl="1" eaLnBrk="1" hangingPunct="1">
              <a:buClr>
                <a:srgbClr val="FF0000"/>
              </a:buClr>
              <a:buFont typeface="Wingdings" panose="05000000000000000000" pitchFamily="2" charset="2"/>
              <a:buChar char="ü"/>
            </a:pPr>
            <a:endParaRPr lang="fa-IR" altLang="en-US" sz="1000" u="sng" dirty="0" smtClean="0">
              <a:solidFill>
                <a:srgbClr val="FF0000"/>
              </a:solidFill>
              <a:latin typeface="Arial" panose="020B0604020202020204" pitchFamily="34" charset="0"/>
              <a:cs typeface="B Zar" panose="00000400000000000000" pitchFamily="2" charset="-78"/>
            </a:endParaRPr>
          </a:p>
          <a:p>
            <a:pPr algn="just" rtl="1" eaLnBrk="1" hangingPunct="1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fa-IR" altLang="en-US" sz="2800" dirty="0" smtClean="0">
                <a:latin typeface="Arial" panose="020B0604020202020204" pitchFamily="34" charset="0"/>
                <a:cs typeface="B Zar" panose="00000400000000000000" pitchFamily="2" charset="-78"/>
              </a:rPr>
              <a:t>این دسته از مسائل به نحوه ارائه یک خدمت و تصمیمات و پروسیجرهای موجود در مورد خدمت مرتبط میشوند.</a:t>
            </a:r>
          </a:p>
          <a:p>
            <a:pPr algn="just" rtl="1" eaLnBrk="1" hangingPunct="1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fa-IR" altLang="en-US" sz="2800" dirty="0" smtClean="0">
                <a:latin typeface="Arial" panose="020B0604020202020204" pitchFamily="34" charset="0"/>
                <a:cs typeface="B Zar" panose="00000400000000000000" pitchFamily="2" charset="-78"/>
              </a:rPr>
              <a:t>این دسته از مسائل به مدیریت سازمان ، هیات مدیره و.... و یا دیگر مراکز تصمیم گیری سازمان مربوط میشوند و ربطی به فرد خاصی در سازمان ندارند.</a:t>
            </a:r>
          </a:p>
          <a:p>
            <a:pPr algn="just" rtl="1" eaLnBrk="1" hangingPunct="1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fa-IR" altLang="en-US" sz="2800" dirty="0" smtClean="0">
                <a:latin typeface="Arial" panose="020B0604020202020204" pitchFamily="34" charset="0"/>
                <a:cs typeface="B Zar" panose="00000400000000000000" pitchFamily="2" charset="-78"/>
              </a:rPr>
              <a:t>مثال ؟؟؟</a:t>
            </a:r>
          </a:p>
          <a:p>
            <a:pPr algn="r" rtl="1"/>
            <a:r>
              <a:rPr lang="fa-IR" altLang="en-US" sz="1800" b="1" dirty="0">
                <a:cs typeface="B Zar" panose="00000400000000000000" pitchFamily="2" charset="-78"/>
              </a:rPr>
              <a:t>عدم انجام ارزیابی ریسک محیطی </a:t>
            </a:r>
          </a:p>
          <a:p>
            <a:pPr algn="r" rtl="1"/>
            <a:r>
              <a:rPr lang="fa-IR" sz="1800" b="1" dirty="0">
                <a:cs typeface="B Zar" panose="00000400000000000000" pitchFamily="2" charset="-78"/>
              </a:rPr>
              <a:t>عدم اجرای دوره آموزشی برای یک دستگاه جدید </a:t>
            </a:r>
            <a:br>
              <a:rPr lang="fa-IR" sz="1800" b="1" dirty="0">
                <a:cs typeface="B Zar" panose="00000400000000000000" pitchFamily="2" charset="-78"/>
              </a:rPr>
            </a:br>
            <a:r>
              <a:rPr lang="fa-IR" sz="1800" b="1" dirty="0" smtClean="0">
                <a:cs typeface="B Zar" panose="00000400000000000000" pitchFamily="2" charset="-78"/>
              </a:rPr>
              <a:t>عدم ایمن سازی محیط</a:t>
            </a:r>
            <a:endParaRPr lang="fa-IR" altLang="en-US" sz="1800" b="1" dirty="0" smtClean="0">
              <a:latin typeface="Arial" panose="020B0604020202020204" pitchFamily="34" charset="0"/>
              <a:cs typeface="B Zar" panose="00000400000000000000" pitchFamily="2" charset="-78"/>
            </a:endParaRPr>
          </a:p>
          <a:p>
            <a:pPr algn="just" rtl="1" eaLnBrk="1" hangingPunct="1">
              <a:buClr>
                <a:srgbClr val="FF0000"/>
              </a:buClr>
              <a:buFont typeface="Wingdings 2" panose="05020102010507070707" pitchFamily="18" charset="2"/>
              <a:buNone/>
            </a:pPr>
            <a:endParaRPr lang="fa-IR" altLang="en-US" sz="2800" dirty="0" smtClean="0">
              <a:latin typeface="Arial" panose="020B0604020202020204" pitchFamily="34" charset="0"/>
              <a:cs typeface="B Zar" panose="00000400000000000000" pitchFamily="2" charset="-78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fa-IR" sz="4000" dirty="0" smtClean="0">
                <a:solidFill>
                  <a:srgbClr val="FF0000"/>
                </a:solidFill>
                <a:effectLst/>
                <a:latin typeface="Arial" pitchFamily="34" charset="0"/>
                <a:cs typeface="B Zar" panose="00000400000000000000" pitchFamily="2" charset="-78"/>
              </a:rPr>
              <a:t>ابزارهای مورد استفاده در شناسایی مسائل</a:t>
            </a:r>
            <a:endParaRPr lang="en-US" sz="4000" dirty="0">
              <a:solidFill>
                <a:srgbClr val="FF0000"/>
              </a:solidFill>
              <a:effectLst/>
              <a:latin typeface="Arial" pitchFamily="34" charset="0"/>
              <a:cs typeface="B Zar" panose="00000400000000000000" pitchFamily="2" charset="-78"/>
            </a:endParaRPr>
          </a:p>
        </p:txBody>
      </p:sp>
      <p:sp>
        <p:nvSpPr>
          <p:cNvPr id="77826" name="Content Placeholder 2"/>
          <p:cNvSpPr>
            <a:spLocks noGrp="1"/>
          </p:cNvSpPr>
          <p:nvPr>
            <p:ph idx="1"/>
          </p:nvPr>
        </p:nvSpPr>
        <p:spPr>
          <a:xfrm>
            <a:off x="1143000" y="1600200"/>
            <a:ext cx="7543800" cy="4708525"/>
          </a:xfrm>
          <a:ln w="28575">
            <a:solidFill>
              <a:srgbClr val="92D050"/>
            </a:solidFill>
            <a:miter lim="800000"/>
            <a:headEnd/>
            <a:tailEnd/>
          </a:ln>
        </p:spPr>
        <p:txBody>
          <a:bodyPr>
            <a:normAutofit fontScale="92500" lnSpcReduction="10000"/>
          </a:bodyPr>
          <a:lstStyle/>
          <a:p>
            <a:pPr algn="r" rtl="1" eaLnBrk="1" hangingPunct="1">
              <a:buFont typeface="Wingdings 2" panose="05020102010507070707" pitchFamily="18" charset="2"/>
              <a:buNone/>
            </a:pPr>
            <a:endParaRPr lang="en-US" altLang="en-US" sz="2400" b="1" smtClean="0"/>
          </a:p>
          <a:p>
            <a:pPr algn="r" rtl="1" eaLnBrk="1" hangingPunct="1">
              <a:buFont typeface="Wingdings 2" panose="05020102010507070707" pitchFamily="18" charset="2"/>
              <a:buNone/>
            </a:pPr>
            <a:r>
              <a:rPr lang="fa-IR" altLang="en-US" sz="2400" b="1" smtClean="0">
                <a:ea typeface="Majalla UI"/>
              </a:rPr>
              <a:t>                                   بارش افکار</a:t>
            </a:r>
            <a:endParaRPr lang="en-US" altLang="en-US" sz="2400" b="1" smtClean="0"/>
          </a:p>
          <a:p>
            <a:pPr algn="r" rtl="1" eaLnBrk="1" hangingPunct="1">
              <a:buFont typeface="Wingdings 2" panose="05020102010507070707" pitchFamily="18" charset="2"/>
              <a:buNone/>
            </a:pPr>
            <a:endParaRPr lang="en-US" altLang="en-US" sz="2400" b="1" smtClean="0"/>
          </a:p>
          <a:p>
            <a:pPr algn="r" rtl="1" eaLnBrk="1" hangingPunct="1">
              <a:buFont typeface="Wingdings 2" panose="05020102010507070707" pitchFamily="18" charset="2"/>
              <a:buNone/>
            </a:pPr>
            <a:endParaRPr lang="en-US" altLang="en-US" sz="2400" b="1" smtClean="0"/>
          </a:p>
          <a:p>
            <a:pPr algn="r" rtl="1" eaLnBrk="1" hangingPunct="1">
              <a:buFont typeface="Wingdings 2" panose="05020102010507070707" pitchFamily="18" charset="2"/>
              <a:buNone/>
            </a:pPr>
            <a:r>
              <a:rPr lang="en-US" altLang="en-US" sz="2400" b="1" smtClean="0"/>
              <a:t> </a:t>
            </a:r>
            <a:r>
              <a:rPr lang="fa-IR" altLang="en-US" sz="2400" b="1" smtClean="0"/>
              <a:t>تکنیک گروه اسمی                                       افکار نویسی</a:t>
            </a:r>
          </a:p>
          <a:p>
            <a:pPr algn="r" rtl="1" eaLnBrk="1" hangingPunct="1">
              <a:buFont typeface="Wingdings 2" panose="05020102010507070707" pitchFamily="18" charset="2"/>
              <a:buNone/>
            </a:pPr>
            <a:endParaRPr lang="en-US" altLang="en-US" sz="2400" b="1" smtClean="0"/>
          </a:p>
          <a:p>
            <a:pPr algn="r" rtl="1" eaLnBrk="1" hangingPunct="1">
              <a:buFont typeface="Wingdings 2" panose="05020102010507070707" pitchFamily="18" charset="2"/>
              <a:buNone/>
            </a:pPr>
            <a:endParaRPr lang="en-US" altLang="en-US" sz="2400" b="1" smtClean="0"/>
          </a:p>
          <a:p>
            <a:pPr algn="r" rtl="1" eaLnBrk="1" hangingPunct="1">
              <a:buFont typeface="Wingdings 2" panose="05020102010507070707" pitchFamily="18" charset="2"/>
              <a:buNone/>
            </a:pPr>
            <a:r>
              <a:rPr lang="en-US" altLang="en-US" sz="2400" b="1" smtClean="0"/>
              <a:t> </a:t>
            </a:r>
          </a:p>
          <a:p>
            <a:pPr algn="r" rtl="1" eaLnBrk="1" hangingPunct="1">
              <a:buFont typeface="Wingdings 2" panose="05020102010507070707" pitchFamily="18" charset="2"/>
              <a:buNone/>
            </a:pPr>
            <a:endParaRPr lang="en-US" altLang="en-US" sz="2400" b="1" smtClean="0"/>
          </a:p>
          <a:p>
            <a:pPr algn="r" rtl="1" eaLnBrk="1" hangingPunct="1">
              <a:buFont typeface="Wingdings 2" panose="05020102010507070707" pitchFamily="18" charset="2"/>
              <a:buNone/>
            </a:pPr>
            <a:r>
              <a:rPr lang="fa-IR" altLang="en-US" sz="2400" b="1" smtClean="0"/>
              <a:t>                                 تحلیل  تغییر</a:t>
            </a:r>
            <a:endParaRPr lang="en-US" altLang="en-US" sz="2400" b="1" smtClean="0"/>
          </a:p>
        </p:txBody>
      </p:sp>
      <p:sp>
        <p:nvSpPr>
          <p:cNvPr id="5" name="Quad Arrow Callout 4"/>
          <p:cNvSpPr/>
          <p:nvPr/>
        </p:nvSpPr>
        <p:spPr>
          <a:xfrm>
            <a:off x="3505200" y="2819400"/>
            <a:ext cx="2971800" cy="2286000"/>
          </a:xfrm>
          <a:prstGeom prst="quad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RCA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TOOLS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3200400"/>
          </a:xfrm>
        </p:spPr>
        <p:txBody>
          <a:bodyPr>
            <a:normAutofit fontScale="92500" lnSpcReduction="20000"/>
          </a:bodyPr>
          <a:lstStyle/>
          <a:p>
            <a:pPr marL="109537" indent="0" algn="r" rtl="1">
              <a:buNone/>
            </a:pPr>
            <a:r>
              <a:rPr lang="fa-IR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اطلاعات </a:t>
            </a:r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به </a:t>
            </a:r>
            <a:r>
              <a:rPr lang="fa-IR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دست آمده </a:t>
            </a:r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از </a:t>
            </a:r>
            <a:r>
              <a:rPr lang="fa-IR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جمع آوری و نگاشت اطلاعات شامل :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 سناریوی </a:t>
            </a:r>
            <a:r>
              <a:rPr lang="fa-IR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پایه</a:t>
            </a:r>
          </a:p>
          <a:p>
            <a:pPr algn="r" rtl="1">
              <a:buFont typeface="Wingdings" panose="05000000000000000000" pitchFamily="2" charset="2"/>
              <a:buChar char="q"/>
            </a:pPr>
            <a:endParaRPr lang="fa-IR" b="1" dirty="0" smtClean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اطلاعات مربوط به تقدم و تاخر کارهای انجام شده و انجام نشده همراه با نمایش زمان دقیق هر کار و فواصل بین کارها</a:t>
            </a: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شناسایی کارهایی که </a:t>
            </a:r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باید/نباید انجام </a:t>
            </a:r>
            <a:r>
              <a:rPr lang="fa-IR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می </a:t>
            </a:r>
            <a:r>
              <a:rPr lang="fa-IR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شدند</a:t>
            </a:r>
          </a:p>
          <a:p>
            <a:pPr algn="r" rtl="1">
              <a:buFont typeface="Wingdings" panose="05000000000000000000" pitchFamily="2" charset="2"/>
              <a:buChar char="q"/>
            </a:pPr>
            <a:endParaRPr lang="fa-IR" b="1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شناسایی کارهایی که </a:t>
            </a:r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به درستی / به نادرستی انجام </a:t>
            </a:r>
            <a:r>
              <a:rPr lang="fa-IR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شدند</a:t>
            </a:r>
          </a:p>
          <a:p>
            <a:pPr algn="r" rtl="1">
              <a:buFont typeface="Wingdings" panose="05000000000000000000" pitchFamily="2" charset="2"/>
              <a:buChar char="q"/>
            </a:pPr>
            <a:endParaRPr lang="fa-IR" b="1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تعیین نقش اثر </a:t>
            </a:r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کارکنان در سیر زمانی رویداد ناگوار</a:t>
            </a:r>
          </a:p>
        </p:txBody>
      </p:sp>
    </p:spTree>
    <p:extLst>
      <p:ext uri="{BB962C8B-B14F-4D97-AF65-F5344CB8AC3E}">
        <p14:creationId xmlns:p14="http://schemas.microsoft.com/office/powerpoint/2010/main" val="588385529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639762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CDP/SDP</a:t>
            </a:r>
            <a:endParaRPr lang="fa-IR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5" name="Content Placeholder 1"/>
          <p:cNvSpPr>
            <a:spLocks noGrp="1"/>
          </p:cNvSpPr>
          <p:nvPr>
            <p:ph idx="1"/>
          </p:nvPr>
        </p:nvSpPr>
        <p:spPr>
          <a:xfrm>
            <a:off x="457200" y="4038600"/>
            <a:ext cx="8229600" cy="4525963"/>
          </a:xfrm>
        </p:spPr>
        <p:txBody>
          <a:bodyPr/>
          <a:lstStyle/>
          <a:p>
            <a:pPr marL="109537" indent="0" algn="r" rtl="1">
              <a:buFont typeface="Wingdings 3" panose="05040102010807070707" pitchFamily="18" charset="2"/>
              <a:buNone/>
              <a:defRPr/>
            </a:pPr>
            <a:endParaRPr lang="fa-IR" sz="2000" dirty="0">
              <a:cs typeface="B Titr" panose="00000700000000000000" pitchFamily="2" charset="-78"/>
            </a:endParaRPr>
          </a:p>
          <a:p>
            <a:pPr marL="109537" indent="0" algn="r" rtl="1">
              <a:buFont typeface="Wingdings 3" panose="05040102010807070707" pitchFamily="18" charset="2"/>
              <a:buNone/>
              <a:defRPr/>
            </a:pPr>
            <a:r>
              <a:rPr lang="fa-IR" sz="2000" dirty="0" smtClean="0">
                <a:solidFill>
                  <a:srgbClr val="FF0000"/>
                </a:solidFill>
                <a:cs typeface="B Titr" panose="00000700000000000000" pitchFamily="2" charset="-78"/>
              </a:rPr>
              <a:t>پس </a:t>
            </a:r>
            <a:r>
              <a:rPr lang="fa-IR" sz="2000" dirty="0" smtClean="0">
                <a:solidFill>
                  <a:srgbClr val="FF0000"/>
                </a:solidFill>
                <a:cs typeface="B Titr" panose="00000700000000000000" pitchFamily="2" charset="-78"/>
              </a:rPr>
              <a:t>از مشخص کردن </a:t>
            </a:r>
            <a:r>
              <a:rPr lang="fa-IR" sz="2000" dirty="0">
                <a:solidFill>
                  <a:srgbClr val="FF0000"/>
                </a:solidFill>
                <a:cs typeface="B Titr" panose="00000700000000000000" pitchFamily="2" charset="-78"/>
              </a:rPr>
              <a:t>این مسائل است که می توانید </a:t>
            </a:r>
            <a:r>
              <a:rPr lang="fa-IR" sz="2000" dirty="0" smtClean="0">
                <a:solidFill>
                  <a:srgbClr val="FF0000"/>
                </a:solidFill>
                <a:cs typeface="B Titr" panose="00000700000000000000" pitchFamily="2" charset="-78"/>
              </a:rPr>
              <a:t>مشخص کنید علت /علل </a:t>
            </a:r>
            <a:r>
              <a:rPr lang="fa-IR" sz="2000" dirty="0">
                <a:solidFill>
                  <a:srgbClr val="FF0000"/>
                </a:solidFill>
                <a:cs typeface="B Titr" panose="00000700000000000000" pitchFamily="2" charset="-78"/>
              </a:rPr>
              <a:t>بروز این </a:t>
            </a:r>
            <a:r>
              <a:rPr lang="fa-IR" sz="2000" dirty="0" smtClean="0">
                <a:solidFill>
                  <a:srgbClr val="FF0000"/>
                </a:solidFill>
                <a:cs typeface="B Titr" panose="00000700000000000000" pitchFamily="2" charset="-78"/>
              </a:rPr>
              <a:t>خطاها </a:t>
            </a:r>
            <a:r>
              <a:rPr lang="fa-IR" sz="2000" dirty="0">
                <a:solidFill>
                  <a:srgbClr val="FF0000"/>
                </a:solidFill>
                <a:cs typeface="B Titr" panose="00000700000000000000" pitchFamily="2" charset="-78"/>
              </a:rPr>
              <a:t>چه بوده اند.</a:t>
            </a:r>
            <a:endParaRPr lang="en-US" sz="20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6770547"/>
              </p:ext>
            </p:extLst>
          </p:nvPr>
        </p:nvGraphicFramePr>
        <p:xfrm>
          <a:off x="990600" y="1143000"/>
          <a:ext cx="7839636" cy="2819400"/>
        </p:xfrm>
        <a:graphic>
          <a:graphicData uri="http://schemas.openxmlformats.org/drawingml/2006/table">
            <a:tbl>
              <a:tblPr rtl="1"/>
              <a:tblGrid>
                <a:gridCol w="38803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593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998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B Titr" pitchFamily="2" charset="-78"/>
                        </a:rPr>
                        <a:t>عوامل مرتبط با خدمت (</a:t>
                      </a:r>
                      <a:r>
                        <a:rPr lang="en-US" sz="1800" b="1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B Titr" pitchFamily="2" charset="-78"/>
                        </a:rPr>
                        <a:t>SDP</a:t>
                      </a:r>
                      <a:r>
                        <a:rPr lang="fa-IR" sz="1800" b="1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B Titr" pitchFamily="2" charset="-78"/>
                        </a:rPr>
                        <a:t>)</a:t>
                      </a:r>
                      <a:endParaRPr lang="en-US" sz="18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B Titr" pitchFamily="2" charset="-78"/>
                      </a:endParaRPr>
                    </a:p>
                  </a:txBody>
                  <a:tcPr marL="46370" marR="463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B Titr" pitchFamily="2" charset="-78"/>
                        </a:rPr>
                        <a:t>عوامل مرتبط با مراقبت  (</a:t>
                      </a:r>
                      <a:r>
                        <a:rPr lang="en-US" sz="1800" b="1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B Titr" pitchFamily="2" charset="-78"/>
                        </a:rPr>
                        <a:t>CDP</a:t>
                      </a:r>
                      <a:r>
                        <a:rPr lang="fa-IR" sz="1800" b="1" dirty="0">
                          <a:solidFill>
                            <a:srgbClr val="002060"/>
                          </a:solidFill>
                          <a:latin typeface="Calibri"/>
                          <a:ea typeface="Calibri"/>
                          <a:cs typeface="B Titr" pitchFamily="2" charset="-78"/>
                        </a:rPr>
                        <a:t>)</a:t>
                      </a:r>
                      <a:endParaRPr lang="en-US" sz="18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B Titr" pitchFamily="2" charset="-78"/>
                      </a:endParaRPr>
                    </a:p>
                  </a:txBody>
                  <a:tcPr marL="46370" marR="463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9420">
                <a:tc>
                  <a:txBody>
                    <a:bodyPr/>
                    <a:lstStyle/>
                    <a:p>
                      <a:pPr marL="285750" lvl="0" indent="-285750" algn="justLow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fa-IR" sz="1600" b="1" dirty="0">
                          <a:latin typeface="Calibri"/>
                          <a:ea typeface="Calibri"/>
                          <a:cs typeface="B Titr" pitchFamily="2" charset="-78"/>
                        </a:rPr>
                        <a:t>کمبود تخت </a:t>
                      </a:r>
                      <a:r>
                        <a:rPr lang="fa-IR" sz="1600" b="1" dirty="0" smtClean="0">
                          <a:latin typeface="Calibri"/>
                          <a:ea typeface="Calibri"/>
                          <a:cs typeface="B Titr" pitchFamily="2" charset="-78"/>
                        </a:rPr>
                        <a:t>در بخش داخلی وجود دارد</a:t>
                      </a:r>
                      <a:endParaRPr lang="en-US" sz="1600" dirty="0">
                        <a:latin typeface="Calibri"/>
                        <a:ea typeface="Calibri"/>
                        <a:cs typeface="B Titr" pitchFamily="2" charset="-78"/>
                      </a:endParaRPr>
                    </a:p>
                    <a:p>
                      <a:pPr marL="285750" lvl="0" indent="-285750" algn="justLow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fa-IR" sz="1600" b="1" dirty="0">
                          <a:latin typeface="Calibri"/>
                          <a:ea typeface="Calibri"/>
                          <a:cs typeface="B Titr" pitchFamily="2" charset="-78"/>
                        </a:rPr>
                        <a:t>کمبود </a:t>
                      </a:r>
                      <a:r>
                        <a:rPr lang="fa-IR" sz="1600" b="1" dirty="0" smtClean="0">
                          <a:latin typeface="Calibri"/>
                          <a:ea typeface="Calibri"/>
                          <a:cs typeface="B Titr" pitchFamily="2" charset="-78"/>
                        </a:rPr>
                        <a:t>نیرو در بیمارستان است</a:t>
                      </a:r>
                    </a:p>
                    <a:p>
                      <a:pPr marL="285750" lvl="0" indent="-285750" algn="justLow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fa-IR" sz="1600" b="1" dirty="0" smtClean="0">
                          <a:latin typeface="Calibri"/>
                          <a:ea typeface="Calibri"/>
                          <a:cs typeface="B Titr" pitchFamily="2" charset="-78"/>
                        </a:rPr>
                        <a:t>بستری بیمار در بخش غیر مرتبط انجام شده است.</a:t>
                      </a:r>
                    </a:p>
                    <a:p>
                      <a:pPr marL="285750" marR="0" lvl="0" indent="-285750" algn="justLow" defTabSz="914400" rtl="1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fa-IR" sz="1600" b="1" dirty="0" smtClean="0">
                          <a:latin typeface="Calibri"/>
                          <a:ea typeface="Calibri"/>
                          <a:cs typeface="B Titr" pitchFamily="2" charset="-78"/>
                        </a:rPr>
                        <a:t>سوپروایزر کشیک در جایگزینی نیرو بدرستی مدیریت نکرده </a:t>
                      </a:r>
                      <a:r>
                        <a:rPr lang="fa-IR" sz="1600" b="1" dirty="0" smtClean="0">
                          <a:latin typeface="Calibri"/>
                          <a:ea typeface="Calibri"/>
                          <a:cs typeface="B Titr" pitchFamily="2" charset="-78"/>
                        </a:rPr>
                        <a:t>بود</a:t>
                      </a:r>
                    </a:p>
                    <a:p>
                      <a:pPr marL="285750" marR="0" lvl="0" indent="-285750" algn="justLow" defTabSz="914400" rtl="1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fa-IR" sz="1600" b="1" dirty="0" smtClean="0">
                          <a:latin typeface="Calibri"/>
                          <a:ea typeface="Calibri"/>
                          <a:cs typeface="B Titr" pitchFamily="2" charset="-78"/>
                        </a:rPr>
                        <a:t>کمبود منابع تجهیزاتی</a:t>
                      </a:r>
                      <a:endParaRPr lang="en-US" sz="1600" dirty="0" smtClean="0">
                        <a:latin typeface="Calibri"/>
                        <a:ea typeface="Calibri"/>
                        <a:cs typeface="B Titr" pitchFamily="2" charset="-78"/>
                      </a:endParaRPr>
                    </a:p>
                    <a:p>
                      <a:pPr marL="285750" lvl="0" indent="-285750" algn="justLow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§"/>
                      </a:pPr>
                      <a:endParaRPr lang="en-US" sz="1600" dirty="0">
                        <a:latin typeface="Calibri"/>
                        <a:ea typeface="Calibri"/>
                        <a:cs typeface="B Titr" pitchFamily="2" charset="-78"/>
                      </a:endParaRPr>
                    </a:p>
                  </a:txBody>
                  <a:tcPr marL="46370" marR="463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algn="justLow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fa-IR" sz="1600" b="1" dirty="0">
                          <a:latin typeface="Calibri"/>
                          <a:ea typeface="Calibri"/>
                          <a:cs typeface="B Titr" pitchFamily="2" charset="-78"/>
                        </a:rPr>
                        <a:t>بیمار با حال عمومی نامساعد در بخش غیر تخصصی بستری شد</a:t>
                      </a:r>
                      <a:endParaRPr lang="en-US" sz="1600" dirty="0">
                        <a:latin typeface="Calibri"/>
                        <a:ea typeface="Calibri"/>
                        <a:cs typeface="B Titr" pitchFamily="2" charset="-78"/>
                      </a:endParaRPr>
                    </a:p>
                    <a:p>
                      <a:pPr marL="285750" lvl="0" indent="-285750" algn="justLow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fa-IR" sz="1600" b="1" dirty="0">
                          <a:latin typeface="Calibri"/>
                          <a:ea typeface="Calibri"/>
                          <a:cs typeface="B Titr" pitchFamily="2" charset="-78"/>
                        </a:rPr>
                        <a:t>به بیمار و همراه وی آموزش کافی داده نشده بود</a:t>
                      </a:r>
                      <a:endParaRPr lang="en-US" sz="1600" dirty="0">
                        <a:latin typeface="Calibri"/>
                        <a:ea typeface="Calibri"/>
                        <a:cs typeface="B Titr" pitchFamily="2" charset="-78"/>
                      </a:endParaRPr>
                    </a:p>
                    <a:p>
                      <a:pPr marL="285750" lvl="0" indent="-285750" algn="justLow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fa-IR" sz="1600" b="1" dirty="0">
                          <a:latin typeface="Calibri"/>
                          <a:ea typeface="Calibri"/>
                          <a:cs typeface="B Titr" pitchFamily="2" charset="-78"/>
                        </a:rPr>
                        <a:t>جهت بیمار در معرض خطر سقوط از تخت مراقبت لازم  ارائه نشده بود</a:t>
                      </a:r>
                      <a:r>
                        <a:rPr lang="fa-IR" sz="1600" b="1" dirty="0" smtClean="0">
                          <a:latin typeface="Calibri"/>
                          <a:ea typeface="Calibri"/>
                          <a:cs typeface="B Titr" pitchFamily="2" charset="-78"/>
                        </a:rPr>
                        <a:t>.</a:t>
                      </a:r>
                    </a:p>
                    <a:p>
                      <a:pPr marL="285750" lvl="0" indent="-285750" algn="justLow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§"/>
                      </a:pPr>
                      <a:r>
                        <a:rPr lang="fa-IR" sz="1600" b="1" dirty="0" smtClean="0">
                          <a:latin typeface="Calibri"/>
                          <a:ea typeface="Calibri"/>
                          <a:cs typeface="B Titr" pitchFamily="2" charset="-78"/>
                        </a:rPr>
                        <a:t>ارزیابی </a:t>
                      </a:r>
                      <a:r>
                        <a:rPr lang="fa-IR" sz="1600" b="1" dirty="0" smtClean="0">
                          <a:latin typeface="Calibri"/>
                          <a:ea typeface="Calibri"/>
                          <a:cs typeface="B Titr" pitchFamily="2" charset="-78"/>
                        </a:rPr>
                        <a:t>اولیه بیمار</a:t>
                      </a:r>
                      <a:r>
                        <a:rPr lang="fa-IR" sz="1600" b="1" baseline="0" dirty="0" smtClean="0">
                          <a:latin typeface="Calibri"/>
                          <a:ea typeface="Calibri"/>
                          <a:cs typeface="B Titr" pitchFamily="2" charset="-78"/>
                        </a:rPr>
                        <a:t> توسط پزشک /  </a:t>
                      </a:r>
                      <a:r>
                        <a:rPr lang="fa-IR" sz="1600" b="1" baseline="0" dirty="0" smtClean="0">
                          <a:latin typeface="Calibri"/>
                          <a:ea typeface="Calibri"/>
                          <a:cs typeface="B Titr" pitchFamily="2" charset="-78"/>
                        </a:rPr>
                        <a:t>پرستار انجام نشده است</a:t>
                      </a:r>
                      <a:endParaRPr lang="en-US" sz="1600" dirty="0" smtClean="0">
                        <a:latin typeface="Calibri"/>
                        <a:ea typeface="Calibri"/>
                        <a:cs typeface="B Titr" pitchFamily="2" charset="-78"/>
                      </a:endParaRPr>
                    </a:p>
                    <a:p>
                      <a:pPr marL="342900" lvl="0" indent="-342900" algn="justLow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Times New Roman"/>
                        <a:buChar char="-"/>
                      </a:pPr>
                      <a:endParaRPr lang="en-US" sz="1600" dirty="0">
                        <a:latin typeface="Calibri"/>
                        <a:ea typeface="Calibri"/>
                        <a:cs typeface="B Titr" pitchFamily="2" charset="-78"/>
                      </a:endParaRPr>
                    </a:p>
                  </a:txBody>
                  <a:tcPr marL="46370" marR="463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0"/>
            <a:ext cx="812978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7150345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Title 1"/>
          <p:cNvSpPr>
            <a:spLocks noGrp="1"/>
          </p:cNvSpPr>
          <p:nvPr>
            <p:ph type="title"/>
          </p:nvPr>
        </p:nvSpPr>
        <p:spPr bwMode="auto"/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fa-IR" sz="2400" dirty="0" smtClean="0">
                <a:solidFill>
                  <a:srgbClr val="C00000"/>
                </a:solidFill>
                <a:effectLst/>
                <a:latin typeface="Arial" pitchFamily="34" charset="0"/>
              </a:rPr>
              <a:t/>
            </a:r>
            <a:br>
              <a:rPr lang="fa-IR" sz="2400" dirty="0" smtClean="0">
                <a:solidFill>
                  <a:srgbClr val="C00000"/>
                </a:solidFill>
                <a:effectLst/>
                <a:latin typeface="Arial" pitchFamily="34" charset="0"/>
              </a:rPr>
            </a:br>
            <a:r>
              <a:rPr lang="fa-IR" sz="2400" dirty="0">
                <a:solidFill>
                  <a:srgbClr val="C00000"/>
                </a:solidFill>
                <a:cs typeface="B Titr" panose="00000700000000000000" pitchFamily="2" charset="-78"/>
              </a:rPr>
              <a:t>ابزارهای مورد استفاده برای شناسایی عوامل کمک کننده و ریشه ای</a:t>
            </a:r>
            <a:br>
              <a:rPr lang="fa-IR" sz="2400" dirty="0">
                <a:solidFill>
                  <a:srgbClr val="C00000"/>
                </a:solidFill>
                <a:cs typeface="B Titr" panose="00000700000000000000" pitchFamily="2" charset="-78"/>
              </a:rPr>
            </a:br>
            <a:endParaRPr lang="en-US" sz="2400" dirty="0" smtClean="0"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600200"/>
            <a:ext cx="7467600" cy="4708525"/>
          </a:xfrm>
          <a:ln w="28575">
            <a:noFill/>
          </a:ln>
        </p:spPr>
        <p:txBody>
          <a:bodyPr>
            <a:normAutofit lnSpcReduction="10000"/>
          </a:bodyPr>
          <a:lstStyle/>
          <a:p>
            <a:pPr marL="365760" indent="-283464" algn="r" rtl="1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sz="2400" b="1" dirty="0" smtClean="0"/>
          </a:p>
          <a:p>
            <a:pPr marL="365760" indent="-283464" algn="r" rtl="1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fa-IR" sz="2400" b="1" dirty="0" smtClean="0">
                <a:cs typeface="B Zar" panose="00000400000000000000" pitchFamily="2" charset="-78"/>
              </a:rPr>
              <a:t>                                   ابزار 5 چرا ؟(  </a:t>
            </a:r>
            <a:r>
              <a:rPr lang="en-US" sz="2400" b="1" dirty="0" smtClean="0">
                <a:cs typeface="B Zar" panose="00000400000000000000" pitchFamily="2" charset="-78"/>
              </a:rPr>
              <a:t>5 WHY</a:t>
            </a:r>
            <a:r>
              <a:rPr lang="fa-IR" sz="2400" b="1" dirty="0" smtClean="0">
                <a:cs typeface="B Zar" panose="00000400000000000000" pitchFamily="2" charset="-78"/>
              </a:rPr>
              <a:t>)</a:t>
            </a:r>
            <a:endParaRPr lang="en-US" sz="2400" b="1" dirty="0" smtClean="0">
              <a:cs typeface="B Zar" panose="00000400000000000000" pitchFamily="2" charset="-78"/>
            </a:endParaRPr>
          </a:p>
          <a:p>
            <a:pPr marL="365760" indent="-283464" algn="r" rtl="1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sz="2400" b="1" dirty="0" smtClean="0"/>
          </a:p>
          <a:p>
            <a:pPr marL="365760" indent="-283464" algn="r" rtl="1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sz="2400" b="1" dirty="0" smtClean="0"/>
          </a:p>
          <a:p>
            <a:pPr marL="365760" indent="-283464" algn="r" rtl="1" eaLnBrk="1" fontAlgn="auto" hangingPunct="1">
              <a:spcAft>
                <a:spcPts val="0"/>
              </a:spcAft>
              <a:buNone/>
              <a:defRPr/>
            </a:pPr>
            <a:r>
              <a:rPr lang="fa-IR" sz="2400" b="1" dirty="0">
                <a:cs typeface="B Zar" panose="00000400000000000000" pitchFamily="2" charset="-78"/>
              </a:rPr>
              <a:t>     تحلیل مانع                                               نمودار استخوان ماهی</a:t>
            </a:r>
          </a:p>
          <a:p>
            <a:pPr marL="365760" indent="-283464" algn="r" rtl="1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sz="2400" b="1" dirty="0" smtClean="0"/>
          </a:p>
          <a:p>
            <a:pPr marL="365760" indent="-283464" algn="r" rtl="1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fa-IR" sz="2400" b="1" dirty="0" smtClean="0"/>
          </a:p>
          <a:p>
            <a:pPr marL="365760" indent="-283464" algn="r" rtl="1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sz="2400" b="1" dirty="0" smtClean="0"/>
          </a:p>
          <a:p>
            <a:pPr marL="365760" indent="-283464" algn="r" rtl="1" eaLnBrk="1" fontAlgn="auto" hangingPunct="1">
              <a:spcAft>
                <a:spcPts val="0"/>
              </a:spcAft>
              <a:buNone/>
              <a:defRPr/>
            </a:pPr>
            <a:r>
              <a:rPr lang="fa-IR" sz="2400" b="1" dirty="0" smtClean="0">
                <a:cs typeface="B Zar" panose="00000400000000000000" pitchFamily="2" charset="-78"/>
              </a:rPr>
              <a:t>                          </a:t>
            </a:r>
            <a:r>
              <a:rPr lang="en-US" sz="2400" b="1" dirty="0" smtClean="0">
                <a:cs typeface="B Zar" panose="00000400000000000000" pitchFamily="2" charset="-78"/>
              </a:rPr>
              <a:t> </a:t>
            </a:r>
            <a:r>
              <a:rPr lang="fa-IR" sz="2400" b="1" dirty="0">
                <a:cs typeface="B Zar" panose="00000400000000000000" pitchFamily="2" charset="-78"/>
              </a:rPr>
              <a:t>نمودار جریان داده ها </a:t>
            </a:r>
            <a:endParaRPr lang="en-US" sz="2400" b="1" dirty="0">
              <a:cs typeface="B Zar" panose="00000400000000000000" pitchFamily="2" charset="-78"/>
            </a:endParaRPr>
          </a:p>
          <a:p>
            <a:pPr marL="365760" indent="-283464" algn="r" rtl="1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fa-IR" sz="2400" b="1" dirty="0" smtClean="0"/>
              <a:t>                                     </a:t>
            </a:r>
            <a:endParaRPr lang="en-US" sz="2400" b="1" dirty="0" smtClean="0"/>
          </a:p>
        </p:txBody>
      </p:sp>
      <p:sp>
        <p:nvSpPr>
          <p:cNvPr id="5" name="Quad Arrow Callout 4"/>
          <p:cNvSpPr/>
          <p:nvPr/>
        </p:nvSpPr>
        <p:spPr>
          <a:xfrm>
            <a:off x="3581400" y="2438400"/>
            <a:ext cx="2819400" cy="2286000"/>
          </a:xfrm>
          <a:prstGeom prst="quad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RCA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TOOLS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8200" y="457200"/>
            <a:ext cx="8001000" cy="5791200"/>
          </a:xfr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7162800" cy="132080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rgbClr val="FF0000"/>
                </a:solidFill>
                <a:effectLst/>
              </a:rPr>
              <a:t>5Why</a:t>
            </a:r>
            <a:r>
              <a:rPr lang="fa-IR" sz="2400" dirty="0" smtClean="0">
                <a:solidFill>
                  <a:srgbClr val="FF0000"/>
                </a:solidFill>
                <a:effectLst/>
              </a:rPr>
              <a:t> </a:t>
            </a:r>
            <a:r>
              <a:rPr lang="en-US" sz="2400" dirty="0" smtClean="0">
                <a:solidFill>
                  <a:srgbClr val="FF0000"/>
                </a:solidFill>
                <a:effectLst/>
              </a:rPr>
              <a:t>Why- </a:t>
            </a:r>
            <a:r>
              <a:rPr lang="en-US" sz="2400" dirty="0" smtClean="0">
                <a:solidFill>
                  <a:srgbClr val="FF0000"/>
                </a:solidFill>
                <a:effectLst/>
              </a:rPr>
              <a:t>Why Chart)</a:t>
            </a:r>
            <a:br>
              <a:rPr lang="en-US" sz="2400" dirty="0" smtClean="0">
                <a:solidFill>
                  <a:srgbClr val="FF0000"/>
                </a:solidFill>
                <a:effectLst/>
              </a:rPr>
            </a:br>
            <a:r>
              <a:rPr lang="fa-IR" sz="2400" dirty="0" smtClean="0">
                <a:solidFill>
                  <a:srgbClr val="FF0000"/>
                </a:solidFill>
                <a:effectLst/>
              </a:rPr>
              <a:t> </a:t>
            </a:r>
            <a:r>
              <a:rPr lang="fa-IR" sz="2400" dirty="0" smtClean="0">
                <a:solidFill>
                  <a:srgbClr val="FF0000"/>
                </a:solidFill>
                <a:effectLst/>
                <a:cs typeface="B Zar" panose="00000400000000000000" pitchFamily="2" charset="-78"/>
              </a:rPr>
              <a:t>ابزار پنج چرا؟   </a:t>
            </a:r>
            <a:r>
              <a:rPr lang="en-US" sz="2400" dirty="0" smtClean="0">
                <a:solidFill>
                  <a:srgbClr val="FF0000"/>
                </a:solidFill>
                <a:effectLst/>
                <a:cs typeface="B Zar" panose="00000400000000000000" pitchFamily="2" charset="-78"/>
              </a:rPr>
              <a:t>  </a:t>
            </a:r>
            <a:r>
              <a:rPr lang="en-US" sz="2400" dirty="0" smtClean="0">
                <a:solidFill>
                  <a:srgbClr val="FF0000"/>
                </a:solidFill>
                <a:effectLst/>
                <a:cs typeface="B Zar" panose="00000400000000000000" pitchFamily="2" charset="-78"/>
              </a:rPr>
              <a:t>( </a:t>
            </a:r>
            <a:endParaRPr lang="fa-IR" sz="2400" dirty="0">
              <a:solidFill>
                <a:srgbClr val="FF0000"/>
              </a:solidFill>
              <a:effectLst/>
              <a:cs typeface="B Zar" panose="00000400000000000000" pitchFamily="2" charset="-78"/>
            </a:endParaRPr>
          </a:p>
        </p:txBody>
      </p:sp>
      <p:sp>
        <p:nvSpPr>
          <p:cNvPr id="74754" name="Content Placeholder 2"/>
          <p:cNvSpPr>
            <a:spLocks noGrp="1"/>
          </p:cNvSpPr>
          <p:nvPr>
            <p:ph idx="1"/>
          </p:nvPr>
        </p:nvSpPr>
        <p:spPr>
          <a:xfrm>
            <a:off x="685800" y="1828800"/>
            <a:ext cx="7499350" cy="4648200"/>
          </a:xfrm>
          <a:ln>
            <a:solidFill>
              <a:srgbClr val="00B050"/>
            </a:solidFill>
            <a:miter lim="800000"/>
            <a:headEnd/>
            <a:tailEnd/>
          </a:ln>
        </p:spPr>
        <p:txBody>
          <a:bodyPr/>
          <a:lstStyle/>
          <a:p>
            <a:pPr algn="r" rtl="1" eaLnBrk="1" hangingPunct="1">
              <a:buFont typeface="Wingdings 2" panose="05020102010507070707" pitchFamily="18" charset="2"/>
              <a:buNone/>
            </a:pPr>
            <a:r>
              <a:rPr lang="fa-IR" altLang="en-US" b="1" dirty="0" smtClean="0">
                <a:ea typeface="Majalla UI"/>
                <a:cs typeface="B Nazanin" panose="00000400000000000000" pitchFamily="2" charset="-78"/>
              </a:rPr>
              <a:t>ابزای که به کاربران این امکان را می دهد تا با پرسیدن چراهای متوالی علت/ علل هر مساله را شناسایی کنند.</a:t>
            </a:r>
          </a:p>
          <a:p>
            <a:pPr algn="r" rtl="1" eaLnBrk="1" hangingPunct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fa-IR" altLang="en-US" b="1" dirty="0" smtClean="0">
                <a:ea typeface="Majalla UI"/>
                <a:cs typeface="B Nazanin" panose="00000400000000000000" pitchFamily="2" charset="-78"/>
              </a:rPr>
              <a:t>مناسب برای حل مسائل غیر پیچیده و ساده</a:t>
            </a:r>
          </a:p>
          <a:p>
            <a:pPr algn="r" rtl="1" eaLnBrk="1" hangingPunct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fa-IR" altLang="en-US" b="1" dirty="0" smtClean="0">
                <a:ea typeface="Majalla UI"/>
                <a:cs typeface="B Nazanin" panose="00000400000000000000" pitchFamily="2" charset="-78"/>
              </a:rPr>
              <a:t>استفاده راحت و آسان</a:t>
            </a:r>
          </a:p>
          <a:p>
            <a:pPr algn="r" rtl="1" eaLnBrk="1" hangingPunct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fa-IR" altLang="en-US" b="1" dirty="0" smtClean="0">
                <a:ea typeface="Majalla UI"/>
                <a:cs typeface="B Nazanin" panose="00000400000000000000" pitchFamily="2" charset="-78"/>
              </a:rPr>
              <a:t>3-5-7 چرا پشت سر </a:t>
            </a:r>
            <a:r>
              <a:rPr lang="fa-IR" altLang="en-US" b="1" dirty="0" smtClean="0">
                <a:ea typeface="Majalla UI"/>
                <a:cs typeface="B Nazanin" panose="00000400000000000000" pitchFamily="2" charset="-78"/>
              </a:rPr>
              <a:t>هم</a:t>
            </a:r>
          </a:p>
          <a:p>
            <a:pPr algn="r" rtl="1" eaLnBrk="1" hangingPunct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fa-IR" altLang="en-US" b="1" dirty="0" smtClean="0">
                <a:ea typeface="Majalla UI"/>
                <a:cs typeface="B Nazanin" panose="00000400000000000000" pitchFamily="2" charset="-78"/>
              </a:rPr>
              <a:t>به ازائ هر علت چراها مطرح گردد</a:t>
            </a:r>
            <a:endParaRPr lang="fa-IR" altLang="en-US" b="1" dirty="0" smtClean="0">
              <a:ea typeface="Majalla UI"/>
              <a:cs typeface="B Nazanin" panose="00000400000000000000" pitchFamily="2" charset="-78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8725" y="685800"/>
            <a:ext cx="6934200" cy="5334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fa-IR" sz="3200" dirty="0" smtClean="0">
                <a:solidFill>
                  <a:srgbClr val="FF0000"/>
                </a:solidFill>
                <a:cs typeface="B Zar" panose="00000400000000000000" pitchFamily="2" charset="-78"/>
              </a:rPr>
              <a:t>طراحی </a:t>
            </a:r>
            <a:r>
              <a:rPr lang="fa-IR" sz="3200" dirty="0" smtClean="0">
                <a:solidFill>
                  <a:srgbClr val="FF0000"/>
                </a:solidFill>
                <a:cs typeface="B Zar" panose="00000400000000000000" pitchFamily="2" charset="-78"/>
              </a:rPr>
              <a:t>اقدامات اصلاحی</a:t>
            </a:r>
            <a:endParaRPr lang="en-US" sz="3200" dirty="0">
              <a:solidFill>
                <a:srgbClr val="FF0000"/>
              </a:solidFill>
              <a:cs typeface="B Zar" panose="00000400000000000000" pitchFamily="2" charset="-78"/>
            </a:endParaRPr>
          </a:p>
        </p:txBody>
      </p:sp>
      <p:sp>
        <p:nvSpPr>
          <p:cNvPr id="97282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477250" cy="4191000"/>
          </a:xfrm>
          <a:ln>
            <a:solidFill>
              <a:srgbClr val="92D050"/>
            </a:solidFill>
            <a:miter lim="800000"/>
            <a:headEnd/>
            <a:tailEnd/>
          </a:ln>
        </p:spPr>
        <p:txBody>
          <a:bodyPr/>
          <a:lstStyle/>
          <a:p>
            <a:pPr algn="r" rtl="1" eaLnBrk="1" hangingPunct="1"/>
            <a:r>
              <a:rPr lang="fa-IR" altLang="en-US" sz="2400" dirty="0" smtClean="0">
                <a:ea typeface="Majalla UI"/>
                <a:cs typeface="B Zar" panose="00000400000000000000" pitchFamily="2" charset="-78"/>
              </a:rPr>
              <a:t>در این مرحله از فرایند تیم لیستی از علل ریشه ای بروز مسئله را در دست دارد و آماده است که راه حل های بالقوه ای برای حذف مسائل ارائه دهد </a:t>
            </a:r>
          </a:p>
          <a:p>
            <a:pPr algn="r" rtl="1" eaLnBrk="1" hangingPunct="1"/>
            <a:r>
              <a:rPr lang="fa-IR" altLang="en-US" sz="2400" dirty="0" smtClean="0">
                <a:ea typeface="Majalla UI"/>
                <a:cs typeface="B Zar" panose="00000400000000000000" pitchFamily="2" charset="-78"/>
              </a:rPr>
              <a:t>به این راه حل ها </a:t>
            </a:r>
            <a:r>
              <a:rPr lang="fa-IR" altLang="en-US" sz="2400" dirty="0" smtClean="0">
                <a:solidFill>
                  <a:srgbClr val="FF0000"/>
                </a:solidFill>
                <a:ea typeface="Majalla UI"/>
                <a:cs typeface="B Zar" panose="00000400000000000000" pitchFamily="2" charset="-78"/>
              </a:rPr>
              <a:t>اقدامات </a:t>
            </a:r>
            <a:r>
              <a:rPr lang="fa-IR" altLang="en-US" sz="2400" dirty="0" smtClean="0">
                <a:solidFill>
                  <a:srgbClr val="FF0000"/>
                </a:solidFill>
                <a:ea typeface="Majalla UI"/>
                <a:cs typeface="B Zar" panose="00000400000000000000" pitchFamily="2" charset="-78"/>
              </a:rPr>
              <a:t>اصلاحی </a:t>
            </a:r>
            <a:r>
              <a:rPr lang="fa-IR" altLang="en-US" sz="2400" dirty="0" smtClean="0">
                <a:ea typeface="Majalla UI"/>
                <a:cs typeface="B Zar" panose="00000400000000000000" pitchFamily="2" charset="-78"/>
              </a:rPr>
              <a:t>یا </a:t>
            </a:r>
            <a:r>
              <a:rPr lang="fa-IR" altLang="en-US" sz="2400" dirty="0" smtClean="0">
                <a:solidFill>
                  <a:srgbClr val="FF0000"/>
                </a:solidFill>
                <a:ea typeface="Majalla UI"/>
                <a:cs typeface="B Zar" panose="00000400000000000000" pitchFamily="2" charset="-78"/>
              </a:rPr>
              <a:t>اقدامات </a:t>
            </a:r>
            <a:r>
              <a:rPr lang="fa-IR" altLang="en-US" sz="2400" dirty="0" smtClean="0">
                <a:solidFill>
                  <a:srgbClr val="FF0000"/>
                </a:solidFill>
                <a:ea typeface="Majalla UI"/>
                <a:cs typeface="B Zar" panose="00000400000000000000" pitchFamily="2" charset="-78"/>
              </a:rPr>
              <a:t>بهبودکیفیت</a:t>
            </a:r>
            <a:r>
              <a:rPr lang="fa-IR" altLang="en-US" sz="2400" dirty="0" smtClean="0">
                <a:cs typeface="B Zar" panose="00000400000000000000" pitchFamily="2" charset="-78"/>
              </a:rPr>
              <a:t>)میباشد</a:t>
            </a:r>
            <a:endParaRPr lang="fa-IR" altLang="en-US" sz="2400" dirty="0" smtClean="0">
              <a:cs typeface="B Zar" panose="00000400000000000000" pitchFamily="2" charset="-78"/>
            </a:endParaRPr>
          </a:p>
          <a:p>
            <a:pPr marL="109537" indent="0" algn="ctr" rtl="1">
              <a:lnSpc>
                <a:spcPct val="150000"/>
              </a:lnSpc>
              <a:buNone/>
            </a:pPr>
            <a:r>
              <a:rPr lang="fa-IR" sz="2400" b="1" dirty="0" smtClean="0">
                <a:solidFill>
                  <a:srgbClr val="0070C0"/>
                </a:solidFill>
                <a:cs typeface="B Zar" panose="00000400000000000000" pitchFamily="2" charset="-78"/>
              </a:rPr>
              <a:t>هدف از تدوین برنامه جلوگیری </a:t>
            </a:r>
            <a:r>
              <a:rPr lang="fa-IR" sz="2400" b="1" dirty="0">
                <a:solidFill>
                  <a:srgbClr val="0070C0"/>
                </a:solidFill>
                <a:cs typeface="B Zar" panose="00000400000000000000" pitchFamily="2" charset="-78"/>
              </a:rPr>
              <a:t>از وقوع حادثه یا تکرار حادثه به سبب علل ریشه ای شناخته شده </a:t>
            </a:r>
            <a:r>
              <a:rPr lang="fa-IR" sz="2400" b="1" dirty="0" smtClean="0">
                <a:solidFill>
                  <a:srgbClr val="0070C0"/>
                </a:solidFill>
                <a:cs typeface="B Zar" panose="00000400000000000000" pitchFamily="2" charset="-78"/>
              </a:rPr>
              <a:t>حاضر است</a:t>
            </a:r>
            <a:r>
              <a:rPr lang="fa-IR" dirty="0" smtClean="0">
                <a:cs typeface="B Zar" panose="00000400000000000000" pitchFamily="2" charset="-78"/>
              </a:rPr>
              <a:t>.</a:t>
            </a:r>
            <a:endParaRPr lang="en-US" altLang="en-US" dirty="0" smtClean="0">
              <a:cs typeface="B Zar" panose="00000400000000000000" pitchFamily="2" charset="-78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/>
          <p:cNvSpPr txBox="1"/>
          <p:nvPr/>
        </p:nvSpPr>
        <p:spPr>
          <a:xfrm>
            <a:off x="1143000" y="267367"/>
            <a:ext cx="6400800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 rtl="1"/>
            <a:r>
              <a:rPr lang="fa-IR" sz="2400" b="1" dirty="0" smtClean="0">
                <a:cs typeface="B Zar" panose="00000400000000000000" pitchFamily="2" charset="-78"/>
              </a:rPr>
              <a:t>تکنیک </a:t>
            </a:r>
            <a:r>
              <a:rPr lang="en-US" sz="2400" b="1" dirty="0" smtClean="0">
                <a:cs typeface="B Zar" panose="00000400000000000000" pitchFamily="2" charset="-78"/>
              </a:rPr>
              <a:t>RCA</a:t>
            </a:r>
            <a:r>
              <a:rPr lang="fa-IR" sz="2400" b="1" dirty="0" smtClean="0">
                <a:cs typeface="B Zar" panose="00000400000000000000" pitchFamily="2" charset="-78"/>
              </a:rPr>
              <a:t> در یک نگاه</a:t>
            </a:r>
            <a:endParaRPr lang="fa-IR" sz="2400" b="1" dirty="0">
              <a:cs typeface="B Zar" panose="00000400000000000000" pitchFamily="2" charset="-78"/>
            </a:endParaRPr>
          </a:p>
        </p:txBody>
      </p:sp>
      <p:grpSp>
        <p:nvGrpSpPr>
          <p:cNvPr id="40" name="Group 39"/>
          <p:cNvGrpSpPr/>
          <p:nvPr/>
        </p:nvGrpSpPr>
        <p:grpSpPr>
          <a:xfrm>
            <a:off x="1143000" y="1035424"/>
            <a:ext cx="7391400" cy="5863217"/>
            <a:chOff x="1143000" y="1035424"/>
            <a:chExt cx="7391400" cy="5863217"/>
          </a:xfrm>
        </p:grpSpPr>
        <p:grpSp>
          <p:nvGrpSpPr>
            <p:cNvPr id="36" name="Group 35"/>
            <p:cNvGrpSpPr/>
            <p:nvPr/>
          </p:nvGrpSpPr>
          <p:grpSpPr>
            <a:xfrm>
              <a:off x="1143000" y="1035424"/>
              <a:ext cx="7391400" cy="5822576"/>
              <a:chOff x="1524000" y="838200"/>
              <a:chExt cx="7391400" cy="6156295"/>
            </a:xfrm>
          </p:grpSpPr>
          <p:grpSp>
            <p:nvGrpSpPr>
              <p:cNvPr id="35" name="Group 34"/>
              <p:cNvGrpSpPr/>
              <p:nvPr/>
            </p:nvGrpSpPr>
            <p:grpSpPr>
              <a:xfrm>
                <a:off x="1524000" y="838200"/>
                <a:ext cx="7391400" cy="6156295"/>
                <a:chOff x="1600200" y="854378"/>
                <a:chExt cx="7391400" cy="6156295"/>
              </a:xfrm>
            </p:grpSpPr>
            <p:grpSp>
              <p:nvGrpSpPr>
                <p:cNvPr id="21" name="Group 20"/>
                <p:cNvGrpSpPr/>
                <p:nvPr/>
              </p:nvGrpSpPr>
              <p:grpSpPr>
                <a:xfrm>
                  <a:off x="1600200" y="854378"/>
                  <a:ext cx="6200877" cy="3082925"/>
                  <a:chOff x="762000" y="1066800"/>
                  <a:chExt cx="6553200" cy="3235325"/>
                </a:xfrm>
              </p:grpSpPr>
              <p:grpSp>
                <p:nvGrpSpPr>
                  <p:cNvPr id="13" name="Group 12"/>
                  <p:cNvGrpSpPr/>
                  <p:nvPr/>
                </p:nvGrpSpPr>
                <p:grpSpPr>
                  <a:xfrm>
                    <a:off x="762000" y="1066800"/>
                    <a:ext cx="6134100" cy="1104900"/>
                    <a:chOff x="304800" y="571500"/>
                    <a:chExt cx="6134100" cy="1104900"/>
                  </a:xfrm>
                </p:grpSpPr>
                <p:grpSp>
                  <p:nvGrpSpPr>
                    <p:cNvPr id="6" name="Group 5"/>
                    <p:cNvGrpSpPr/>
                    <p:nvPr/>
                  </p:nvGrpSpPr>
                  <p:grpSpPr>
                    <a:xfrm>
                      <a:off x="304800" y="609600"/>
                      <a:ext cx="2209800" cy="1066800"/>
                      <a:chOff x="304800" y="609600"/>
                      <a:chExt cx="2209800" cy="1066800"/>
                    </a:xfrm>
                  </p:grpSpPr>
                  <p:sp>
                    <p:nvSpPr>
                      <p:cNvPr id="4" name="Rounded Rectangle 3"/>
                      <p:cNvSpPr/>
                      <p:nvPr/>
                    </p:nvSpPr>
                    <p:spPr>
                      <a:xfrm>
                        <a:off x="304800" y="609600"/>
                        <a:ext cx="1676400" cy="1066800"/>
                      </a:xfrm>
                      <a:prstGeom prst="roundRect">
                        <a:avLst/>
                      </a:prstGeom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1" anchor="ctr"/>
                      <a:lstStyle/>
                      <a:p>
                        <a:pPr algn="ctr"/>
                        <a:r>
                          <a:rPr lang="fa-IR" sz="2400" b="1" dirty="0" smtClean="0">
                            <a:solidFill>
                              <a:srgbClr val="002060"/>
                            </a:solidFill>
                            <a:cs typeface="B Zar" panose="00000400000000000000" pitchFamily="2" charset="-78"/>
                          </a:rPr>
                          <a:t>تشکیل تیم</a:t>
                        </a:r>
                        <a:endParaRPr lang="fa-IR" sz="2400" b="1" dirty="0">
                          <a:solidFill>
                            <a:srgbClr val="002060"/>
                          </a:solidFill>
                          <a:cs typeface="B Zar" panose="00000400000000000000" pitchFamily="2" charset="-78"/>
                        </a:endParaRPr>
                      </a:p>
                    </p:txBody>
                  </p:sp>
                  <p:sp>
                    <p:nvSpPr>
                      <p:cNvPr id="5" name="Right Arrow 4"/>
                      <p:cNvSpPr/>
                      <p:nvPr/>
                    </p:nvSpPr>
                    <p:spPr>
                      <a:xfrm>
                        <a:off x="1981200" y="952500"/>
                        <a:ext cx="533400" cy="381000"/>
                      </a:xfrm>
                      <a:prstGeom prst="rightArrow">
                        <a:avLst/>
                      </a:prstGeom>
                      <a:solidFill>
                        <a:schemeClr val="accent2"/>
                      </a:solidFill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1" anchor="ctr"/>
                      <a:lstStyle/>
                      <a:p>
                        <a:pPr algn="ctr"/>
                        <a:endParaRPr lang="fa-IR"/>
                      </a:p>
                    </p:txBody>
                  </p:sp>
                </p:grpSp>
                <p:sp>
                  <p:nvSpPr>
                    <p:cNvPr id="8" name="Rounded Rectangle 7"/>
                    <p:cNvSpPr/>
                    <p:nvPr/>
                  </p:nvSpPr>
                  <p:spPr>
                    <a:xfrm>
                      <a:off x="4762500" y="571500"/>
                      <a:ext cx="1676400" cy="1066800"/>
                    </a:xfrm>
                    <a:prstGeom prst="roundRect">
                      <a:avLst/>
                    </a:prstGeom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1" anchor="ctr"/>
                    <a:lstStyle/>
                    <a:p>
                      <a:pPr algn="ctr"/>
                      <a:r>
                        <a:rPr lang="fa-IR" sz="2400" b="1" dirty="0">
                          <a:solidFill>
                            <a:srgbClr val="002060"/>
                          </a:solidFill>
                          <a:cs typeface="B Zar" panose="00000400000000000000" pitchFamily="2" charset="-78"/>
                        </a:rPr>
                        <a:t>نگاشت اطلاعات</a:t>
                      </a:r>
                    </a:p>
                  </p:txBody>
                </p:sp>
                <p:grpSp>
                  <p:nvGrpSpPr>
                    <p:cNvPr id="10" name="Group 9"/>
                    <p:cNvGrpSpPr/>
                    <p:nvPr/>
                  </p:nvGrpSpPr>
                  <p:grpSpPr>
                    <a:xfrm>
                      <a:off x="2552700" y="609600"/>
                      <a:ext cx="2209800" cy="1066800"/>
                      <a:chOff x="304800" y="609600"/>
                      <a:chExt cx="2209800" cy="1066800"/>
                    </a:xfrm>
                  </p:grpSpPr>
                  <p:sp>
                    <p:nvSpPr>
                      <p:cNvPr id="11" name="Rounded Rectangle 10"/>
                      <p:cNvSpPr/>
                      <p:nvPr/>
                    </p:nvSpPr>
                    <p:spPr>
                      <a:xfrm>
                        <a:off x="304800" y="609600"/>
                        <a:ext cx="1676400" cy="1066800"/>
                      </a:xfrm>
                      <a:prstGeom prst="roundRect">
                        <a:avLst/>
                      </a:prstGeom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1" anchor="ctr"/>
                      <a:lstStyle/>
                      <a:p>
                        <a:pPr algn="ctr"/>
                        <a:r>
                          <a:rPr lang="fa-IR" sz="2400" b="1" dirty="0">
                            <a:solidFill>
                              <a:srgbClr val="002060"/>
                            </a:solidFill>
                            <a:cs typeface="B Zar" panose="00000400000000000000" pitchFamily="2" charset="-78"/>
                          </a:rPr>
                          <a:t>جمع آوری اطلاعات</a:t>
                        </a:r>
                      </a:p>
                    </p:txBody>
                  </p:sp>
                  <p:sp>
                    <p:nvSpPr>
                      <p:cNvPr id="12" name="Right Arrow 11"/>
                      <p:cNvSpPr/>
                      <p:nvPr/>
                    </p:nvSpPr>
                    <p:spPr>
                      <a:xfrm>
                        <a:off x="1981200" y="952500"/>
                        <a:ext cx="533400" cy="381000"/>
                      </a:xfrm>
                      <a:prstGeom prst="rightArrow">
                        <a:avLst/>
                      </a:prstGeom>
                      <a:solidFill>
                        <a:schemeClr val="accent2"/>
                      </a:solidFill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1" anchor="ctr"/>
                      <a:lstStyle/>
                      <a:p>
                        <a:pPr algn="ctr"/>
                        <a:endParaRPr lang="fa-IR"/>
                      </a:p>
                    </p:txBody>
                  </p:sp>
                </p:grpSp>
              </p:grpSp>
              <p:graphicFrame>
                <p:nvGraphicFramePr>
                  <p:cNvPr id="17" name="Diagram 16"/>
                  <p:cNvGraphicFramePr/>
                  <p:nvPr>
                    <p:extLst>
                      <p:ext uri="{D42A27DB-BD31-4B8C-83A1-F6EECF244321}">
                        <p14:modId xmlns:p14="http://schemas.microsoft.com/office/powerpoint/2010/main" val="2306162938"/>
                      </p:ext>
                    </p:extLst>
                  </p:nvPr>
                </p:nvGraphicFramePr>
                <p:xfrm>
                  <a:off x="4991100" y="2324100"/>
                  <a:ext cx="2324100" cy="1978025"/>
                </p:xfrm>
                <a:graphic>
                  <a:graphicData uri="http://schemas.openxmlformats.org/drawingml/2006/diagram">
                    <dgm:relIds xmlns:dgm="http://schemas.openxmlformats.org/drawingml/2006/diagram" xmlns:r="http://schemas.openxmlformats.org/officeDocument/2006/relationships" r:dm="rId2" r:lo="rId3" r:qs="rId4" r:cs="rId5"/>
                  </a:graphicData>
                </a:graphic>
              </p:graphicFrame>
              <p:graphicFrame>
                <p:nvGraphicFramePr>
                  <p:cNvPr id="18" name="Diagram 17"/>
                  <p:cNvGraphicFramePr/>
                  <p:nvPr>
                    <p:extLst>
                      <p:ext uri="{D42A27DB-BD31-4B8C-83A1-F6EECF244321}">
                        <p14:modId xmlns:p14="http://schemas.microsoft.com/office/powerpoint/2010/main" val="348254623"/>
                      </p:ext>
                    </p:extLst>
                  </p:nvPr>
                </p:nvGraphicFramePr>
                <p:xfrm>
                  <a:off x="2847975" y="2364441"/>
                  <a:ext cx="2000250" cy="1787525"/>
                </p:xfrm>
                <a:graphic>
                  <a:graphicData uri="http://schemas.openxmlformats.org/drawingml/2006/diagram">
                    <dgm:relIds xmlns:dgm="http://schemas.openxmlformats.org/drawingml/2006/diagram" xmlns:r="http://schemas.openxmlformats.org/officeDocument/2006/relationships" r:dm="rId7" r:lo="rId8" r:qs="rId9" r:cs="rId10"/>
                  </a:graphicData>
                </a:graphic>
              </p:graphicFrame>
              <p:sp>
                <p:nvSpPr>
                  <p:cNvPr id="19" name="Down Arrow 18"/>
                  <p:cNvSpPr/>
                  <p:nvPr/>
                </p:nvSpPr>
                <p:spPr>
                  <a:xfrm>
                    <a:off x="5867400" y="2171700"/>
                    <a:ext cx="457200" cy="304800"/>
                  </a:xfrm>
                  <a:prstGeom prst="downArrow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1" anchor="ctr"/>
                  <a:lstStyle/>
                  <a:p>
                    <a:pPr algn="ctr"/>
                    <a:endParaRPr lang="fa-IR"/>
                  </a:p>
                </p:txBody>
              </p:sp>
              <p:sp>
                <p:nvSpPr>
                  <p:cNvPr id="20" name="Down Arrow 19"/>
                  <p:cNvSpPr/>
                  <p:nvPr/>
                </p:nvSpPr>
                <p:spPr>
                  <a:xfrm>
                    <a:off x="3657600" y="2209800"/>
                    <a:ext cx="457200" cy="304800"/>
                  </a:xfrm>
                  <a:prstGeom prst="downArrow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1" anchor="ctr"/>
                  <a:lstStyle/>
                  <a:p>
                    <a:pPr algn="ctr"/>
                    <a:endParaRPr lang="fa-IR"/>
                  </a:p>
                </p:txBody>
              </p:sp>
            </p:grpSp>
            <p:graphicFrame>
              <p:nvGraphicFramePr>
                <p:cNvPr id="23" name="Diagram 22"/>
                <p:cNvGraphicFramePr/>
                <p:nvPr>
                  <p:extLst>
                    <p:ext uri="{D42A27DB-BD31-4B8C-83A1-F6EECF244321}">
                      <p14:modId xmlns:p14="http://schemas.microsoft.com/office/powerpoint/2010/main" val="3116900083"/>
                    </p:ext>
                  </p:extLst>
                </p:nvPr>
              </p:nvGraphicFramePr>
              <p:xfrm>
                <a:off x="5944467" y="5114189"/>
                <a:ext cx="2145926" cy="1896484"/>
              </p:xfrm>
              <a:graphic>
                <a:graphicData uri="http://schemas.openxmlformats.org/drawingml/2006/diagram">
                  <dgm:relIds xmlns:dgm="http://schemas.openxmlformats.org/drawingml/2006/diagram" xmlns:r="http://schemas.openxmlformats.org/officeDocument/2006/relationships" r:dm="rId12" r:lo="rId13" r:qs="rId14" r:cs="rId15"/>
                </a:graphicData>
              </a:graphic>
            </p:graphicFrame>
            <p:sp>
              <p:nvSpPr>
                <p:cNvPr id="26" name="Curved Left Arrow 25"/>
                <p:cNvSpPr/>
                <p:nvPr/>
              </p:nvSpPr>
              <p:spPr>
                <a:xfrm>
                  <a:off x="7665111" y="1221449"/>
                  <a:ext cx="1326489" cy="3233382"/>
                </a:xfrm>
                <a:prstGeom prst="curvedLeftArrow">
                  <a:avLst/>
                </a:prstGeom>
                <a:solidFill>
                  <a:schemeClr val="accent2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1" anchor="ctr"/>
                <a:lstStyle/>
                <a:p>
                  <a:pPr algn="ctr"/>
                  <a:endParaRPr lang="fa-IR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" name="Rounded Rectangle 26"/>
                <p:cNvSpPr/>
                <p:nvPr/>
              </p:nvSpPr>
              <p:spPr>
                <a:xfrm>
                  <a:off x="6226276" y="4132085"/>
                  <a:ext cx="1447800" cy="1005369"/>
                </a:xfrm>
                <a:prstGeom prst="round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1" anchor="ctr"/>
                <a:lstStyle/>
                <a:p>
                  <a:pPr algn="ctr" rtl="1"/>
                  <a:r>
                    <a:rPr lang="fa-IR" sz="2000" b="1" dirty="0">
                      <a:solidFill>
                        <a:srgbClr val="002060"/>
                      </a:solidFill>
                      <a:cs typeface="B Zar" panose="00000400000000000000" pitchFamily="2" charset="-78"/>
                    </a:rPr>
                    <a:t>تعیین </a:t>
                  </a:r>
                  <a:r>
                    <a:rPr lang="en-US" sz="2000" b="1" dirty="0">
                      <a:solidFill>
                        <a:srgbClr val="002060"/>
                      </a:solidFill>
                      <a:cs typeface="B Zar" panose="00000400000000000000" pitchFamily="2" charset="-78"/>
                    </a:rPr>
                    <a:t>CDP</a:t>
                  </a:r>
                  <a:r>
                    <a:rPr lang="fa-IR" sz="2000" b="1" dirty="0">
                      <a:solidFill>
                        <a:srgbClr val="002060"/>
                      </a:solidFill>
                      <a:cs typeface="B Zar" panose="00000400000000000000" pitchFamily="2" charset="-78"/>
                    </a:rPr>
                    <a:t> و </a:t>
                  </a:r>
                  <a:r>
                    <a:rPr lang="en-US" sz="2000" b="1" dirty="0">
                      <a:solidFill>
                        <a:srgbClr val="002060"/>
                      </a:solidFill>
                      <a:cs typeface="B Zar" panose="00000400000000000000" pitchFamily="2" charset="-78"/>
                    </a:rPr>
                    <a:t>SDP</a:t>
                  </a:r>
                  <a:endParaRPr lang="fa-IR" sz="2000" b="1" dirty="0">
                    <a:solidFill>
                      <a:srgbClr val="002060"/>
                    </a:solidFill>
                    <a:cs typeface="B Zar" panose="00000400000000000000" pitchFamily="2" charset="-78"/>
                  </a:endParaRPr>
                </a:p>
              </p:txBody>
            </p:sp>
            <p:grpSp>
              <p:nvGrpSpPr>
                <p:cNvPr id="33" name="Group 32"/>
                <p:cNvGrpSpPr/>
                <p:nvPr/>
              </p:nvGrpSpPr>
              <p:grpSpPr>
                <a:xfrm>
                  <a:off x="2137718" y="4132085"/>
                  <a:ext cx="4028435" cy="1005369"/>
                  <a:chOff x="2905765" y="4146176"/>
                  <a:chExt cx="4028435" cy="1005369"/>
                </a:xfrm>
              </p:grpSpPr>
              <p:sp>
                <p:nvSpPr>
                  <p:cNvPr id="28" name="Right Arrow 27"/>
                  <p:cNvSpPr/>
                  <p:nvPr/>
                </p:nvSpPr>
                <p:spPr>
                  <a:xfrm rot="10800000">
                    <a:off x="6429478" y="4437546"/>
                    <a:ext cx="504722" cy="363053"/>
                  </a:xfrm>
                  <a:prstGeom prst="rightArrow">
                    <a:avLst/>
                  </a:prstGeom>
                  <a:solidFill>
                    <a:schemeClr val="accent2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1" anchor="ctr"/>
                  <a:lstStyle/>
                  <a:p>
                    <a:pPr algn="ctr"/>
                    <a:endParaRPr lang="fa-IR"/>
                  </a:p>
                </p:txBody>
              </p:sp>
              <p:sp>
                <p:nvSpPr>
                  <p:cNvPr id="29" name="Rounded Rectangle 28"/>
                  <p:cNvSpPr/>
                  <p:nvPr/>
                </p:nvSpPr>
                <p:spPr>
                  <a:xfrm>
                    <a:off x="4919982" y="4146176"/>
                    <a:ext cx="1447800" cy="1005369"/>
                  </a:xfrm>
                  <a:prstGeom prst="roundRect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1" anchor="ctr"/>
                  <a:lstStyle/>
                  <a:p>
                    <a:pPr algn="ctr"/>
                    <a:r>
                      <a:rPr lang="fa-IR" sz="2400" b="1" dirty="0">
                        <a:solidFill>
                          <a:srgbClr val="002060"/>
                        </a:solidFill>
                        <a:cs typeface="B Zar" panose="00000400000000000000" pitchFamily="2" charset="-78"/>
                      </a:rPr>
                      <a:t>تحلیل ریشه ای </a:t>
                    </a:r>
                  </a:p>
                </p:txBody>
              </p:sp>
              <p:sp>
                <p:nvSpPr>
                  <p:cNvPr id="30" name="Right Arrow 29"/>
                  <p:cNvSpPr/>
                  <p:nvPr/>
                </p:nvSpPr>
                <p:spPr>
                  <a:xfrm rot="10800000">
                    <a:off x="4415261" y="4468922"/>
                    <a:ext cx="504722" cy="363053"/>
                  </a:xfrm>
                  <a:prstGeom prst="rightArrow">
                    <a:avLst/>
                  </a:prstGeom>
                  <a:solidFill>
                    <a:schemeClr val="accent2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1" anchor="ctr"/>
                  <a:lstStyle/>
                  <a:p>
                    <a:pPr algn="ctr"/>
                    <a:endParaRPr lang="fa-IR"/>
                  </a:p>
                </p:txBody>
              </p:sp>
              <p:sp>
                <p:nvSpPr>
                  <p:cNvPr id="31" name="Rounded Rectangle 30"/>
                  <p:cNvSpPr/>
                  <p:nvPr/>
                </p:nvSpPr>
                <p:spPr>
                  <a:xfrm>
                    <a:off x="2905765" y="4146176"/>
                    <a:ext cx="1447800" cy="1005369"/>
                  </a:xfrm>
                  <a:prstGeom prst="roundRect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1" anchor="ctr"/>
                  <a:lstStyle/>
                  <a:p>
                    <a:pPr algn="ctr"/>
                    <a:r>
                      <a:rPr lang="fa-IR" sz="2400" b="1" dirty="0" smtClean="0">
                        <a:solidFill>
                          <a:srgbClr val="002060"/>
                        </a:solidFill>
                        <a:cs typeface="B Zar" panose="00000400000000000000" pitchFamily="2" charset="-78"/>
                      </a:rPr>
                      <a:t>اقدامات اصلاحی</a:t>
                    </a:r>
                    <a:endParaRPr lang="fa-IR" sz="2400" b="1" dirty="0">
                      <a:solidFill>
                        <a:srgbClr val="002060"/>
                      </a:solidFill>
                      <a:cs typeface="B Zar" panose="00000400000000000000" pitchFamily="2" charset="-78"/>
                    </a:endParaRPr>
                  </a:p>
                </p:txBody>
              </p:sp>
            </p:grpSp>
          </p:grpSp>
          <p:sp>
            <p:nvSpPr>
              <p:cNvPr id="34" name="Down Arrow 33"/>
              <p:cNvSpPr/>
              <p:nvPr/>
            </p:nvSpPr>
            <p:spPr>
              <a:xfrm>
                <a:off x="6733866" y="5137454"/>
                <a:ext cx="432619" cy="290442"/>
              </a:xfrm>
              <a:prstGeom prst="down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fa-IR"/>
              </a:p>
            </p:txBody>
          </p:sp>
        </p:grpSp>
        <p:graphicFrame>
          <p:nvGraphicFramePr>
            <p:cNvPr id="38" name="Diagram 37"/>
            <p:cNvGraphicFramePr/>
            <p:nvPr>
              <p:extLst>
                <p:ext uri="{D42A27DB-BD31-4B8C-83A1-F6EECF244321}">
                  <p14:modId xmlns:p14="http://schemas.microsoft.com/office/powerpoint/2010/main" val="664427971"/>
                </p:ext>
              </p:extLst>
            </p:nvPr>
          </p:nvGraphicFramePr>
          <p:xfrm>
            <a:off x="3571722" y="5433843"/>
            <a:ext cx="1518953" cy="1464798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7" r:lo="rId18" r:qs="rId19" r:cs="rId20"/>
            </a:graphicData>
          </a:graphic>
        </p:graphicFrame>
        <p:sp>
          <p:nvSpPr>
            <p:cNvPr id="39" name="Down Arrow 38"/>
            <p:cNvSpPr/>
            <p:nvPr/>
          </p:nvSpPr>
          <p:spPr>
            <a:xfrm>
              <a:off x="4127090" y="5101625"/>
              <a:ext cx="432619" cy="274698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</p:spTree>
    <p:extLst>
      <p:ext uri="{BB962C8B-B14F-4D97-AF65-F5344CB8AC3E}">
        <p14:creationId xmlns:p14="http://schemas.microsoft.com/office/powerpoint/2010/main" val="4115094649"/>
      </p:ext>
    </p:extLst>
  </p:cSld>
  <p:clrMapOvr>
    <a:masterClrMapping/>
  </p:clrMapOvr>
  <p:transition spd="slow">
    <p:wedg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Title 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229600" cy="11430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pPr algn="ctr" rtl="1" eaLnBrk="1" fontAlgn="auto" hangingPunct="1">
              <a:spcAft>
                <a:spcPts val="0"/>
              </a:spcAft>
              <a:defRPr/>
            </a:pPr>
            <a:r>
              <a:rPr lang="fa-IR" sz="4000" dirty="0" smtClean="0">
                <a:solidFill>
                  <a:srgbClr val="FF0000"/>
                </a:solidFill>
                <a:effectLst/>
                <a:ea typeface="Majalla UI"/>
                <a:cs typeface="B Zar" panose="00000400000000000000" pitchFamily="2" charset="-78"/>
              </a:rPr>
              <a:t>(تحلیل مانع ) </a:t>
            </a:r>
            <a:r>
              <a:rPr lang="en-US" sz="40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Barrier Analysis</a:t>
            </a:r>
            <a:endParaRPr lang="fa-IR" sz="4000" dirty="0" smtClean="0">
              <a:solidFill>
                <a:srgbClr val="FF0000"/>
              </a:solidFill>
              <a:effectLst/>
              <a:latin typeface="Times New Roman" panose="02020603050405020304" pitchFamily="18" charset="0"/>
              <a:ea typeface="Majalla UI"/>
              <a:cs typeface="Times New Roman" panose="02020603050405020304" pitchFamily="18" charset="0"/>
            </a:endParaRPr>
          </a:p>
        </p:txBody>
      </p:sp>
      <p:sp>
        <p:nvSpPr>
          <p:cNvPr id="86018" name="Content Placeholder 2"/>
          <p:cNvSpPr>
            <a:spLocks noGrp="1"/>
          </p:cNvSpPr>
          <p:nvPr>
            <p:ph idx="1"/>
          </p:nvPr>
        </p:nvSpPr>
        <p:spPr>
          <a:xfrm>
            <a:off x="304800" y="1481138"/>
            <a:ext cx="8382000" cy="4525962"/>
          </a:xfrm>
          <a:ln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/>
          <a:p>
            <a:pPr marL="14288" indent="-14288" algn="just" rtl="1" eaLnBrk="1" hangingPunct="1">
              <a:buFont typeface="Wingdings 2" panose="05020102010507070707" pitchFamily="18" charset="2"/>
              <a:buNone/>
            </a:pPr>
            <a:r>
              <a:rPr lang="fa-IR" altLang="en-US" dirty="0" smtClean="0">
                <a:solidFill>
                  <a:srgbClr val="FF0000"/>
                </a:solidFill>
                <a:latin typeface="Arial" panose="020B0604020202020204" pitchFamily="34" charset="0"/>
                <a:cs typeface="B Zar" panose="00000400000000000000" pitchFamily="2" charset="-78"/>
              </a:rPr>
              <a:t>مانع:</a:t>
            </a:r>
            <a:r>
              <a:rPr lang="fa-IR" altLang="en-US" dirty="0" smtClean="0">
                <a:latin typeface="Arial" panose="020B0604020202020204" pitchFamily="34" charset="0"/>
                <a:cs typeface="B Zar" panose="00000400000000000000" pitchFamily="2" charset="-78"/>
              </a:rPr>
              <a:t> اقدامی کنترلی است که برای پیشگیری از وارد شدن آسیب به موارد آسیب پذیر ( افراد ، اشیا و ساختمان، اعتبار سازمان ،جامعه ) طراحی و اجرا میگردد.</a:t>
            </a:r>
          </a:p>
          <a:p>
            <a:pPr marL="14288" indent="-14288" algn="just" rtl="1" eaLnBrk="1" hangingPunct="1">
              <a:buFont typeface="Wingdings 2" panose="05020102010507070707" pitchFamily="18" charset="2"/>
              <a:buNone/>
            </a:pPr>
            <a:r>
              <a:rPr lang="fa-IR" altLang="en-US" dirty="0" smtClean="0">
                <a:solidFill>
                  <a:srgbClr val="FF0000"/>
                </a:solidFill>
                <a:latin typeface="Arial" panose="020B0604020202020204" pitchFamily="34" charset="0"/>
                <a:cs typeface="B Zar" panose="00000400000000000000" pitchFamily="2" charset="-78"/>
              </a:rPr>
              <a:t>تکنیک</a:t>
            </a:r>
            <a:r>
              <a:rPr lang="fa-IR" altLang="en-US" dirty="0" smtClean="0">
                <a:latin typeface="Arial" panose="020B0604020202020204" pitchFamily="34" charset="0"/>
                <a:cs typeface="B Zar" panose="00000400000000000000" pitchFamily="2" charset="-78"/>
              </a:rPr>
              <a:t> تحلیل مانع می تواند بصورت ساختار یافته معلوم کند که :</a:t>
            </a:r>
          </a:p>
          <a:p>
            <a:pPr marL="14288" indent="-14288" algn="just" rtl="1" eaLnBrk="1" hangingPunct="1">
              <a:buFont typeface="Wingdings 2" panose="05020102010507070707" pitchFamily="18" charset="2"/>
              <a:buNone/>
            </a:pPr>
            <a:endParaRPr lang="fa-IR" altLang="en-US" dirty="0" smtClean="0">
              <a:latin typeface="Arial" panose="020B0604020202020204" pitchFamily="34" charset="0"/>
              <a:cs typeface="B Zar" panose="00000400000000000000" pitchFamily="2" charset="-78"/>
            </a:endParaRPr>
          </a:p>
          <a:p>
            <a:pPr marL="457200" indent="-457200" algn="just" rtl="1" eaLnBrk="1" hangingPunct="1">
              <a:buFont typeface="Wingdings" panose="05000000000000000000" pitchFamily="2" charset="2"/>
              <a:buChar char="q"/>
            </a:pPr>
            <a:r>
              <a:rPr lang="fa-IR" altLang="en-US" b="1" dirty="0" smtClean="0">
                <a:latin typeface="Arial" panose="020B0604020202020204" pitchFamily="34" charset="0"/>
                <a:cs typeface="B Zar" panose="00000400000000000000" pitchFamily="2" charset="-78"/>
              </a:rPr>
              <a:t> چه موانعی ( لایه های دفاعی / کنترل ها) باید در محل حضور داشته باشد تا جلوی حادثه گرفته شود. </a:t>
            </a:r>
            <a:r>
              <a:rPr lang="fa-IR" altLang="en-US" b="1" dirty="0" smtClean="0">
                <a:solidFill>
                  <a:srgbClr val="FF0000"/>
                </a:solidFill>
                <a:latin typeface="Arial" panose="020B0604020202020204" pitchFamily="34" charset="0"/>
                <a:cs typeface="B Zar" panose="00000400000000000000" pitchFamily="2" charset="-78"/>
              </a:rPr>
              <a:t>( گذشته نگر)</a:t>
            </a:r>
          </a:p>
          <a:p>
            <a:pPr marL="457200" indent="-457200" algn="just" rtl="1" eaLnBrk="1" hangingPunct="1">
              <a:buFont typeface="Wingdings" panose="05000000000000000000" pitchFamily="2" charset="2"/>
              <a:buChar char="q"/>
            </a:pPr>
            <a:r>
              <a:rPr lang="fa-IR" altLang="en-US" b="1" dirty="0" smtClean="0">
                <a:latin typeface="Arial" panose="020B0604020202020204" pitchFamily="34" charset="0"/>
                <a:cs typeface="B Zar" panose="00000400000000000000" pitchFamily="2" charset="-78"/>
              </a:rPr>
              <a:t>یا اینکه با بکار گیری چه موانعی ( لایه های دفاعی / کنترل ها ) می توان از وقوع حادثه در آینده جلوگیری کرد</a:t>
            </a:r>
            <a:r>
              <a:rPr lang="fa-IR" altLang="en-US" b="1" dirty="0" smtClean="0">
                <a:solidFill>
                  <a:srgbClr val="FF0000"/>
                </a:solidFill>
                <a:latin typeface="Arial" panose="020B0604020202020204" pitchFamily="34" charset="0"/>
                <a:cs typeface="B Zar" panose="00000400000000000000" pitchFamily="2" charset="-78"/>
              </a:rPr>
              <a:t>( آینده نگر)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838200"/>
            <a:ext cx="7956029" cy="4566557"/>
          </a:xfrm>
        </p:spPr>
        <p:txBody>
          <a:bodyPr>
            <a:normAutofit/>
          </a:bodyPr>
          <a:lstStyle/>
          <a:p>
            <a:pPr marL="0" indent="0" algn="ctr" rtl="1">
              <a:buNone/>
            </a:pPr>
            <a:r>
              <a:rPr lang="fa-IR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اقدامات اصلاحی و یا بهبود کیفیت، با هدف جلوگیری از وقوع حادثه  ( یا تکرار حادثه) به سبب علل ریشه ای شناخته شده حاضر، طراحی و اجرا می گردند.  </a:t>
            </a:r>
            <a:r>
              <a:rPr lang="fa-IR" sz="2400" b="1" dirty="0">
                <a:solidFill>
                  <a:srgbClr val="FF0000"/>
                </a:solidFill>
                <a:cs typeface="B Titr" panose="00000700000000000000" pitchFamily="2" charset="-78"/>
              </a:rPr>
              <a:t>   </a:t>
            </a:r>
            <a:endParaRPr lang="fa-IR" sz="2400" b="1" dirty="0" smtClean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marL="0" indent="0" algn="ctr" rtl="1">
              <a:buNone/>
            </a:pPr>
            <a:r>
              <a:rPr lang="fa-IR" sz="2400" b="1" dirty="0" smtClean="0">
                <a:solidFill>
                  <a:schemeClr val="accent1">
                    <a:lumMod val="50000"/>
                  </a:schemeClr>
                </a:solidFill>
                <a:cs typeface="B Titr" panose="00000700000000000000" pitchFamily="2" charset="-78"/>
              </a:rPr>
              <a:t>              </a:t>
            </a:r>
            <a:endParaRPr lang="fa-IR" sz="2400" b="1" dirty="0">
              <a:solidFill>
                <a:schemeClr val="accent1">
                  <a:lumMod val="50000"/>
                </a:schemeClr>
              </a:solidFill>
              <a:cs typeface="B Titr" panose="00000700000000000000" pitchFamily="2" charset="-78"/>
            </a:endParaRPr>
          </a:p>
          <a:p>
            <a:pPr marL="0" indent="0" algn="ctr" rtl="1">
              <a:buNone/>
            </a:pPr>
            <a:r>
              <a:rPr lang="fa-IR" sz="2400" b="1" dirty="0">
                <a:solidFill>
                  <a:srgbClr val="7030A0"/>
                </a:solidFill>
                <a:cs typeface="B Titr" panose="00000700000000000000" pitchFamily="2" charset="-78"/>
              </a:rPr>
              <a:t>تعیین لیست اقدام اصلاحی و اقدامات </a:t>
            </a:r>
            <a:r>
              <a:rPr lang="fa-IR" sz="2400" b="1" dirty="0" smtClean="0">
                <a:solidFill>
                  <a:srgbClr val="7030A0"/>
                </a:solidFill>
                <a:cs typeface="B Titr" panose="00000700000000000000" pitchFamily="2" charset="-78"/>
              </a:rPr>
              <a:t>بهبود کیفیت</a:t>
            </a:r>
            <a:endParaRPr lang="fa-IR" sz="2400" b="1" dirty="0">
              <a:solidFill>
                <a:srgbClr val="7030A0"/>
              </a:solidFill>
              <a:cs typeface="B Nazanin" panose="00000400000000000000" pitchFamily="2" charset="-78"/>
            </a:endParaRPr>
          </a:p>
          <a:p>
            <a:pPr marL="0" indent="0" algn="r" rtl="1">
              <a:buFont typeface="Wingdings" pitchFamily="2" charset="2"/>
              <a:buChar char="q"/>
            </a:pPr>
            <a:r>
              <a:rPr lang="fa-IR" b="1" dirty="0" smtClean="0">
                <a:cs typeface="B Nazanin" panose="00000400000000000000" pitchFamily="2" charset="-78"/>
              </a:rPr>
              <a:t>چگونه می توان مانع بروز مجدد رخداد شد؟</a:t>
            </a:r>
          </a:p>
          <a:p>
            <a:pPr algn="r" rtl="1">
              <a:buClr>
                <a:schemeClr val="accent1"/>
              </a:buClr>
              <a:buFont typeface="Wingdings" pitchFamily="2" charset="2"/>
              <a:buChar char="q"/>
            </a:pPr>
            <a:r>
              <a:rPr lang="fa-IR" b="1" dirty="0" smtClean="0">
                <a:cs typeface="B Nazanin" panose="00000400000000000000" pitchFamily="2" charset="-78"/>
              </a:rPr>
              <a:t>باید از چه اقداماتی برای جلوگیری یا کاهش بروز مجدد رخداد استفاده کرد؟</a:t>
            </a:r>
          </a:p>
          <a:p>
            <a:pPr algn="r" rtl="1">
              <a:buClr>
                <a:schemeClr val="accent1"/>
              </a:buClr>
              <a:buFont typeface="Wingdings" pitchFamily="2" charset="2"/>
              <a:buChar char="q"/>
            </a:pPr>
            <a:r>
              <a:rPr lang="fa-IR" b="1" dirty="0" smtClean="0">
                <a:cs typeface="B Nazanin" panose="00000400000000000000" pitchFamily="2" charset="-78"/>
              </a:rPr>
              <a:t>چگونه می توانیم شیوه کارمان را تغییر دهیم تا از بروز مجدد رخداد مشابه جلوگیری به عمل آید؟</a:t>
            </a:r>
          </a:p>
          <a:p>
            <a:pPr algn="r" rtl="1">
              <a:buClr>
                <a:schemeClr val="accent1"/>
              </a:buClr>
              <a:buFont typeface="Wingdings" pitchFamily="2" charset="2"/>
              <a:buChar char="q"/>
            </a:pPr>
            <a:r>
              <a:rPr lang="fa-IR" b="1" dirty="0" smtClean="0">
                <a:cs typeface="B Nazanin" panose="00000400000000000000" pitchFamily="2" charset="-78"/>
              </a:rPr>
              <a:t>اگر رویدادی مشابه اتفاق افتد، چگونه می توانیم مسیر حادثه را قبل از اینکه مشتریان سازمانمان آسیب بینند، متوقف نمود</a:t>
            </a:r>
            <a:r>
              <a:rPr lang="fa-IR" b="1" dirty="0" smtClean="0">
                <a:cs typeface="B Nazanin" panose="00000400000000000000" pitchFamily="2" charset="-78"/>
              </a:rPr>
              <a:t>؟</a:t>
            </a:r>
          </a:p>
        </p:txBody>
      </p:sp>
    </p:spTree>
    <p:extLst>
      <p:ext uri="{BB962C8B-B14F-4D97-AF65-F5344CB8AC3E}">
        <p14:creationId xmlns:p14="http://schemas.microsoft.com/office/powerpoint/2010/main" val="798598833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rtl="1"/>
            <a:r>
              <a:rPr lang="fa-IR" sz="3600" dirty="0" smtClean="0">
                <a:solidFill>
                  <a:srgbClr val="7030A0"/>
                </a:solidFill>
                <a:effectLst/>
                <a:cs typeface="B Zar" panose="00000400000000000000" pitchFamily="2" charset="-78"/>
              </a:rPr>
              <a:t>نمونه برنامه بهبودکیفیت</a:t>
            </a:r>
            <a:endParaRPr lang="fa-IR" sz="3600" dirty="0">
              <a:solidFill>
                <a:srgbClr val="7030A0"/>
              </a:solidFill>
              <a:cs typeface="B Zar" panose="00000400000000000000" pitchFamily="2" charset="-78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3083589"/>
              </p:ext>
            </p:extLst>
          </p:nvPr>
        </p:nvGraphicFramePr>
        <p:xfrm>
          <a:off x="685800" y="1828797"/>
          <a:ext cx="8001001" cy="3355137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8328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44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73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273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307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9249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6256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6208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6208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6208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6208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6208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36208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36208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12307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12307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362080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362080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</a:tblGrid>
              <a:tr h="260020">
                <a:tc rowSpan="2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47520" algn="l"/>
                        </a:tabLst>
                      </a:pPr>
                      <a:r>
                        <a:rPr lang="ar-SA" sz="1600" dirty="0">
                          <a:effectLst/>
                          <a:cs typeface="B Zar" panose="00000400000000000000" pitchFamily="2" charset="-78"/>
                        </a:rPr>
                        <a:t>فعالیت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47520" algn="l"/>
                        </a:tabLst>
                      </a:pPr>
                      <a:r>
                        <a:rPr lang="ar-SA" sz="1600" dirty="0">
                          <a:effectLst/>
                          <a:cs typeface="B Zar" panose="00000400000000000000" pitchFamily="2" charset="-78"/>
                        </a:rPr>
                        <a:t>مسئول انجام کار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marL="71755" marR="71755"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47520" algn="l"/>
                        </a:tabLst>
                      </a:pPr>
                      <a:r>
                        <a:rPr lang="ar-SA" sz="1600" dirty="0">
                          <a:effectLst/>
                          <a:cs typeface="B Zar" panose="00000400000000000000" pitchFamily="2" charset="-78"/>
                        </a:rPr>
                        <a:t>زمان شروع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vert="vert270"/>
                </a:tc>
                <a:tc rowSpan="2">
                  <a:txBody>
                    <a:bodyPr/>
                    <a:lstStyle/>
                    <a:p>
                      <a:pPr marL="71755" marR="71755"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47520" algn="l"/>
                        </a:tabLst>
                      </a:pPr>
                      <a:r>
                        <a:rPr lang="ar-SA" sz="1600" dirty="0">
                          <a:effectLst/>
                          <a:cs typeface="B Zar" panose="00000400000000000000" pitchFamily="2" charset="-78"/>
                        </a:rPr>
                        <a:t>زمان پایان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vert="vert270"/>
                </a:tc>
                <a:tc rowSpan="2">
                  <a:txBody>
                    <a:bodyPr/>
                    <a:lstStyle/>
                    <a:p>
                      <a:pPr marL="71755" marR="71755"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47520" algn="l"/>
                        </a:tabLst>
                      </a:pPr>
                      <a:r>
                        <a:rPr lang="ar-SA" sz="1600" dirty="0">
                          <a:effectLst/>
                          <a:cs typeface="B Zar" panose="00000400000000000000" pitchFamily="2" charset="-78"/>
                        </a:rPr>
                        <a:t>شاخص دستیابی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 vert="vert270"/>
                </a:tc>
                <a:tc rowSpan="2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47520" algn="l"/>
                        </a:tabLst>
                      </a:pPr>
                      <a:r>
                        <a:rPr lang="ar-SA" sz="1600" dirty="0">
                          <a:effectLst/>
                          <a:cs typeface="B Zar" panose="00000400000000000000" pitchFamily="2" charset="-78"/>
                        </a:rPr>
                        <a:t>براورد هزینه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/>
                </a:tc>
                <a:tc gridSpan="12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47520" algn="l"/>
                        </a:tabLst>
                      </a:pPr>
                      <a:r>
                        <a:rPr lang="ar-SA" sz="1600">
                          <a:effectLst/>
                          <a:cs typeface="B Zar" panose="00000400000000000000" pitchFamily="2" charset="-78"/>
                        </a:rPr>
                        <a:t>درصد پیشرفت کار در ماه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37965"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47520" algn="l"/>
                        </a:tabLst>
                      </a:pPr>
                      <a:r>
                        <a:rPr lang="ar-SA" sz="1600" dirty="0">
                          <a:effectLst/>
                          <a:cs typeface="B Zar" panose="00000400000000000000" pitchFamily="2" charset="-78"/>
                        </a:rPr>
                        <a:t>1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47520" algn="l"/>
                        </a:tabLst>
                      </a:pPr>
                      <a:r>
                        <a:rPr lang="ar-SA" sz="1600" dirty="0">
                          <a:effectLst/>
                          <a:cs typeface="B Zar" panose="00000400000000000000" pitchFamily="2" charset="-78"/>
                        </a:rPr>
                        <a:t>2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47520" algn="l"/>
                        </a:tabLst>
                      </a:pPr>
                      <a:r>
                        <a:rPr lang="ar-SA" sz="1600" dirty="0">
                          <a:effectLst/>
                          <a:cs typeface="B Zar" panose="00000400000000000000" pitchFamily="2" charset="-78"/>
                        </a:rPr>
                        <a:t>3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47520" algn="l"/>
                        </a:tabLst>
                      </a:pPr>
                      <a:r>
                        <a:rPr lang="ar-SA" sz="1600" dirty="0">
                          <a:effectLst/>
                          <a:cs typeface="B Zar" panose="00000400000000000000" pitchFamily="2" charset="-78"/>
                        </a:rPr>
                        <a:t>4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47520" algn="l"/>
                        </a:tabLst>
                      </a:pPr>
                      <a:r>
                        <a:rPr lang="ar-SA" sz="1600" dirty="0">
                          <a:effectLst/>
                          <a:cs typeface="B Zar" panose="00000400000000000000" pitchFamily="2" charset="-78"/>
                        </a:rPr>
                        <a:t>5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47520" algn="l"/>
                        </a:tabLst>
                      </a:pPr>
                      <a:r>
                        <a:rPr lang="ar-SA" sz="1600">
                          <a:effectLst/>
                          <a:cs typeface="B Zar" panose="00000400000000000000" pitchFamily="2" charset="-78"/>
                        </a:rPr>
                        <a:t>6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47520" algn="l"/>
                        </a:tabLst>
                      </a:pPr>
                      <a:r>
                        <a:rPr lang="ar-SA" sz="1600" dirty="0">
                          <a:effectLst/>
                          <a:cs typeface="B Zar" panose="00000400000000000000" pitchFamily="2" charset="-78"/>
                        </a:rPr>
                        <a:t>7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47520" algn="l"/>
                        </a:tabLst>
                      </a:pPr>
                      <a:r>
                        <a:rPr lang="ar-SA" sz="1600" dirty="0">
                          <a:effectLst/>
                          <a:cs typeface="B Zar" panose="00000400000000000000" pitchFamily="2" charset="-78"/>
                        </a:rPr>
                        <a:t>8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47520" algn="l"/>
                        </a:tabLst>
                      </a:pPr>
                      <a:r>
                        <a:rPr lang="ar-SA" sz="1600" dirty="0">
                          <a:effectLst/>
                          <a:cs typeface="B Zar" panose="00000400000000000000" pitchFamily="2" charset="-78"/>
                        </a:rPr>
                        <a:t>9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47520" algn="l"/>
                        </a:tabLst>
                      </a:pPr>
                      <a:r>
                        <a:rPr lang="ar-SA" sz="1600" dirty="0">
                          <a:effectLst/>
                          <a:cs typeface="B Zar" panose="00000400000000000000" pitchFamily="2" charset="-78"/>
                        </a:rPr>
                        <a:t>10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47520" algn="l"/>
                        </a:tabLst>
                      </a:pPr>
                      <a:r>
                        <a:rPr lang="ar-SA" sz="1600" dirty="0">
                          <a:effectLst/>
                          <a:cs typeface="B Zar" panose="00000400000000000000" pitchFamily="2" charset="-78"/>
                        </a:rPr>
                        <a:t>11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47520" algn="l"/>
                        </a:tabLst>
                      </a:pPr>
                      <a:r>
                        <a:rPr lang="ar-SA" sz="1600" dirty="0">
                          <a:effectLst/>
                          <a:cs typeface="B Zar" panose="00000400000000000000" pitchFamily="2" charset="-78"/>
                        </a:rPr>
                        <a:t>12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Zar" panose="000004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4189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900">
                          <a:effectLst/>
                        </a:rPr>
                        <a:t> </a:t>
                      </a:r>
                      <a:endParaRPr lang="en-US" sz="1100">
                        <a:effectLst/>
                      </a:endParaRPr>
                    </a:p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47520" algn="l"/>
                        </a:tabLst>
                      </a:pPr>
                      <a:r>
                        <a:rPr lang="ar-SA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47520" algn="l"/>
                        </a:tabLst>
                      </a:pPr>
                      <a:r>
                        <a:rPr lang="ar-SA" sz="10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47520" algn="l"/>
                        </a:tabLst>
                      </a:pPr>
                      <a:r>
                        <a:rPr lang="ar-SA" sz="10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47520" algn="l"/>
                        </a:tabLst>
                      </a:pPr>
                      <a:r>
                        <a:rPr lang="ar-SA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47520" algn="l"/>
                        </a:tabLst>
                      </a:pPr>
                      <a:r>
                        <a:rPr lang="ar-SA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47520" algn="l"/>
                        </a:tabLst>
                      </a:pPr>
                      <a:r>
                        <a:rPr lang="ar-SA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47520" algn="l"/>
                        </a:tabLst>
                      </a:pPr>
                      <a:r>
                        <a:rPr lang="ar-SA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47520" algn="l"/>
                        </a:tabLst>
                      </a:pPr>
                      <a:r>
                        <a:rPr lang="ar-SA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47520" algn="l"/>
                        </a:tabLst>
                      </a:pPr>
                      <a:r>
                        <a:rPr lang="ar-SA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47520" algn="l"/>
                        </a:tabLst>
                      </a:pPr>
                      <a:r>
                        <a:rPr lang="ar-SA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47520" algn="l"/>
                        </a:tabLst>
                      </a:pPr>
                      <a:r>
                        <a:rPr lang="ar-SA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47520" algn="l"/>
                        </a:tabLst>
                      </a:pPr>
                      <a:r>
                        <a:rPr lang="ar-SA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47520" algn="l"/>
                        </a:tabLst>
                      </a:pPr>
                      <a:r>
                        <a:rPr lang="ar-SA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47520" algn="l"/>
                        </a:tabLst>
                      </a:pPr>
                      <a:r>
                        <a:rPr lang="ar-SA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4189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900">
                          <a:effectLst/>
                        </a:rPr>
                        <a:t> </a:t>
                      </a:r>
                      <a:endParaRPr lang="en-US" sz="1100">
                        <a:effectLst/>
                      </a:endParaRPr>
                    </a:p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47520" algn="l"/>
                        </a:tabLst>
                      </a:pPr>
                      <a:r>
                        <a:rPr lang="ar-SA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47520" algn="l"/>
                        </a:tabLst>
                      </a:pPr>
                      <a:r>
                        <a:rPr lang="ar-SA" sz="10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47520" algn="l"/>
                        </a:tabLst>
                      </a:pPr>
                      <a:r>
                        <a:rPr lang="ar-SA" sz="10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47520" algn="l"/>
                        </a:tabLst>
                      </a:pPr>
                      <a:r>
                        <a:rPr lang="ar-SA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47520" algn="l"/>
                        </a:tabLst>
                      </a:pPr>
                      <a:r>
                        <a:rPr lang="ar-SA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47520" algn="l"/>
                        </a:tabLst>
                      </a:pPr>
                      <a:r>
                        <a:rPr lang="ar-SA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47520" algn="l"/>
                        </a:tabLst>
                      </a:pPr>
                      <a:r>
                        <a:rPr lang="ar-SA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47520" algn="l"/>
                        </a:tabLst>
                      </a:pPr>
                      <a:r>
                        <a:rPr lang="ar-SA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47520" algn="l"/>
                        </a:tabLst>
                      </a:pPr>
                      <a:r>
                        <a:rPr lang="ar-SA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47520" algn="l"/>
                        </a:tabLst>
                      </a:pPr>
                      <a:r>
                        <a:rPr lang="ar-SA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47520" algn="l"/>
                        </a:tabLst>
                      </a:pPr>
                      <a:r>
                        <a:rPr lang="ar-SA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47520" algn="l"/>
                        </a:tabLst>
                      </a:pPr>
                      <a:r>
                        <a:rPr lang="ar-SA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47520" algn="l"/>
                        </a:tabLst>
                      </a:pPr>
                      <a:r>
                        <a:rPr lang="ar-SA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47520" algn="l"/>
                        </a:tabLst>
                      </a:pPr>
                      <a:r>
                        <a:rPr lang="ar-SA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84189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900">
                          <a:effectLst/>
                        </a:rPr>
                        <a:t> </a:t>
                      </a:r>
                      <a:endParaRPr lang="en-US" sz="1100">
                        <a:effectLst/>
                      </a:endParaRPr>
                    </a:p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47520" algn="l"/>
                        </a:tabLst>
                      </a:pPr>
                      <a:r>
                        <a:rPr lang="ar-SA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47520" algn="l"/>
                        </a:tabLst>
                      </a:pPr>
                      <a:r>
                        <a:rPr lang="ar-SA" sz="10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47520" algn="l"/>
                        </a:tabLst>
                      </a:pPr>
                      <a:r>
                        <a:rPr lang="ar-SA" sz="10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47520" algn="l"/>
                        </a:tabLst>
                      </a:pPr>
                      <a:r>
                        <a:rPr lang="ar-SA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47520" algn="l"/>
                        </a:tabLst>
                      </a:pPr>
                      <a:r>
                        <a:rPr lang="ar-SA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47520" algn="l"/>
                        </a:tabLst>
                      </a:pPr>
                      <a:r>
                        <a:rPr lang="ar-SA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47520" algn="l"/>
                        </a:tabLst>
                      </a:pPr>
                      <a:r>
                        <a:rPr lang="ar-SA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47520" algn="l"/>
                        </a:tabLst>
                      </a:pPr>
                      <a:r>
                        <a:rPr lang="ar-SA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47520" algn="l"/>
                        </a:tabLst>
                      </a:pPr>
                      <a:r>
                        <a:rPr lang="ar-SA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47520" algn="l"/>
                        </a:tabLst>
                      </a:pPr>
                      <a:r>
                        <a:rPr lang="ar-SA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47520" algn="l"/>
                        </a:tabLst>
                      </a:pPr>
                      <a:r>
                        <a:rPr lang="ar-SA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47520" algn="l"/>
                        </a:tabLst>
                      </a:pPr>
                      <a:r>
                        <a:rPr lang="ar-SA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47520" algn="l"/>
                        </a:tabLst>
                      </a:pPr>
                      <a:r>
                        <a:rPr lang="ar-SA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47520" algn="l"/>
                        </a:tabLst>
                      </a:pPr>
                      <a:r>
                        <a:rPr lang="ar-SA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84189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900">
                          <a:effectLst/>
                        </a:rPr>
                        <a:t> </a:t>
                      </a:r>
                      <a:endParaRPr lang="en-US" sz="1100">
                        <a:effectLst/>
                      </a:endParaRPr>
                    </a:p>
                    <a:p>
                      <a:pPr marL="80645"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47520" algn="l"/>
                        </a:tabLst>
                      </a:pPr>
                      <a:r>
                        <a:rPr lang="ar-SA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47520" algn="l"/>
                        </a:tabLst>
                      </a:pPr>
                      <a:r>
                        <a:rPr lang="ar-SA" sz="10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47520" algn="l"/>
                        </a:tabLst>
                      </a:pPr>
                      <a:r>
                        <a:rPr lang="ar-SA" sz="10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47520" algn="l"/>
                        </a:tabLst>
                      </a:pPr>
                      <a:r>
                        <a:rPr lang="ar-SA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47520" algn="l"/>
                        </a:tabLst>
                      </a:pPr>
                      <a:r>
                        <a:rPr lang="ar-SA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47520" algn="l"/>
                        </a:tabLst>
                      </a:pPr>
                      <a:r>
                        <a:rPr lang="ar-SA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47520" algn="l"/>
                        </a:tabLst>
                      </a:pPr>
                      <a:r>
                        <a:rPr lang="ar-SA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47520" algn="l"/>
                        </a:tabLst>
                      </a:pPr>
                      <a:r>
                        <a:rPr lang="ar-SA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47520" algn="l"/>
                        </a:tabLst>
                      </a:pPr>
                      <a:r>
                        <a:rPr lang="ar-SA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47520" algn="l"/>
                        </a:tabLst>
                      </a:pPr>
                      <a:r>
                        <a:rPr lang="ar-SA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47520" algn="l"/>
                        </a:tabLst>
                      </a:pPr>
                      <a:r>
                        <a:rPr lang="ar-SA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47520" algn="l"/>
                        </a:tabLst>
                      </a:pPr>
                      <a:r>
                        <a:rPr lang="ar-SA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47520" algn="l"/>
                        </a:tabLst>
                      </a:pPr>
                      <a:r>
                        <a:rPr lang="ar-SA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47520" algn="l"/>
                        </a:tabLst>
                      </a:pPr>
                      <a:r>
                        <a:rPr lang="ar-SA" sz="9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22366949"/>
      </p:ext>
    </p:extLst>
  </p:cSld>
  <p:clrMapOvr>
    <a:masterClrMapping/>
  </p:clrMapOvr>
  <p:transition spd="slow">
    <p:wedg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154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"/>
            <a:ext cx="91154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1600200" y="3244334"/>
            <a:ext cx="64008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buClr>
                <a:schemeClr val="accent1"/>
              </a:buClr>
            </a:pPr>
            <a:r>
              <a:rPr lang="fa-IR" sz="5400" b="1" i="1" dirty="0" smtClean="0">
                <a:solidFill>
                  <a:srgbClr val="00B0F0"/>
                </a:solidFill>
                <a:cs typeface="B Nazanin" panose="00000400000000000000" pitchFamily="2" charset="-78"/>
              </a:rPr>
              <a:t>ممنون از حسن توجه شما </a:t>
            </a:r>
            <a:endParaRPr lang="fa-IR" sz="5400" b="1" i="1" dirty="0">
              <a:solidFill>
                <a:srgbClr val="00B0F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64313205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627857" y="5624511"/>
            <a:ext cx="2057400" cy="273844"/>
          </a:xfrm>
        </p:spPr>
        <p:txBody>
          <a:bodyPr/>
          <a:lstStyle/>
          <a:p>
            <a:fld id="{AF882869-F806-43F0-9E88-B884650E590B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467544" y="477181"/>
            <a:ext cx="8280920" cy="6671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indent="30956" algn="r" defTabSz="685800" rtl="1" fontAlgn="base">
              <a:spcBef>
                <a:spcPct val="0"/>
              </a:spcBef>
              <a:spcAft>
                <a:spcPct val="0"/>
              </a:spcAft>
            </a:pPr>
            <a:r>
              <a:rPr lang="fa-IR" sz="2100" b="1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ea typeface="Times New Roman" pitchFamily="18" charset="0"/>
                <a:cs typeface="B Titr" pitchFamily="2" charset="-78"/>
              </a:rPr>
              <a:t>                                               کد و شرح موارد 28 گانه </a:t>
            </a:r>
            <a:r>
              <a:rPr lang="en-US" sz="2100" b="1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ea typeface="Times New Roman" pitchFamily="18" charset="0"/>
                <a:cs typeface="B Titr" pitchFamily="2" charset="-78"/>
              </a:rPr>
              <a:t>NEVER </a:t>
            </a:r>
            <a:r>
              <a:rPr lang="en-US" sz="21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ea typeface="Times New Roman" pitchFamily="18" charset="0"/>
                <a:cs typeface="B Titr" pitchFamily="2" charset="-78"/>
              </a:rPr>
              <a:t>EVENT</a:t>
            </a:r>
            <a:endParaRPr lang="fa-IR" sz="2100" b="1" dirty="0" smtClean="0">
              <a:solidFill>
                <a:schemeClr val="accent1">
                  <a:lumMod val="50000"/>
                </a:schemeClr>
              </a:solidFill>
              <a:latin typeface="Calibri" pitchFamily="34" charset="0"/>
              <a:ea typeface="Times New Roman" pitchFamily="18" charset="0"/>
              <a:cs typeface="B Titr" pitchFamily="2" charset="-78"/>
            </a:endParaRPr>
          </a:p>
          <a:p>
            <a:pPr indent="30956" algn="r" defTabSz="685800" rtl="1" fontAlgn="base">
              <a:spcBef>
                <a:spcPct val="0"/>
              </a:spcBef>
              <a:spcAft>
                <a:spcPct val="0"/>
              </a:spcAft>
            </a:pPr>
            <a:endParaRPr lang="fa-IR" sz="2100" b="1" dirty="0">
              <a:solidFill>
                <a:schemeClr val="accent1">
                  <a:lumMod val="50000"/>
                </a:schemeClr>
              </a:solidFill>
              <a:latin typeface="Arial" pitchFamily="34" charset="0"/>
              <a:ea typeface="Times New Roman" pitchFamily="18" charset="0"/>
              <a:cs typeface="B Titr" pitchFamily="2" charset="-78"/>
            </a:endParaRPr>
          </a:p>
          <a:p>
            <a:pPr indent="30956" algn="r" defTabSz="685800" rtl="1" fontAlgn="base">
              <a:spcBef>
                <a:spcPct val="0"/>
              </a:spcBef>
              <a:spcAft>
                <a:spcPct val="0"/>
              </a:spcAft>
            </a:pPr>
            <a:r>
              <a:rPr lang="fa-IR" sz="1200" b="1" dirty="0">
                <a:latin typeface="Calibri" pitchFamily="34" charset="0"/>
                <a:ea typeface="Times New Roman" pitchFamily="18" charset="0"/>
                <a:cs typeface="B Zar" pitchFamily="2" charset="-78"/>
              </a:rPr>
              <a:t>کد1. انجام عمل جراحي به صورت اشتباه روي عضو سالم </a:t>
            </a:r>
            <a:endParaRPr lang="en-US" sz="1200" b="1" dirty="0">
              <a:latin typeface="Arial" pitchFamily="34" charset="0"/>
              <a:cs typeface="B Zar" pitchFamily="2" charset="-78"/>
            </a:endParaRPr>
          </a:p>
          <a:p>
            <a:pPr indent="30956" algn="r" defTabSz="685800" rtl="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a-IR" sz="1200" b="1" dirty="0">
                <a:latin typeface="Calibri" pitchFamily="34" charset="0"/>
                <a:ea typeface="Times New Roman" pitchFamily="18" charset="0"/>
                <a:cs typeface="B Zar" pitchFamily="2" charset="-78"/>
              </a:rPr>
              <a:t>کد 2. انجام عمل جراحي به صورت  اشتباه روي بيمار ديگر</a:t>
            </a:r>
            <a:endParaRPr lang="en-US" sz="1200" b="1" dirty="0">
              <a:latin typeface="Arial" pitchFamily="34" charset="0"/>
              <a:cs typeface="B Zar" pitchFamily="2" charset="-78"/>
            </a:endParaRPr>
          </a:p>
          <a:p>
            <a:pPr indent="30956" algn="r" defTabSz="685800" rtl="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a-IR" sz="1200" b="1" dirty="0">
                <a:latin typeface="Calibri" pitchFamily="34" charset="0"/>
                <a:ea typeface="Times New Roman" pitchFamily="18" charset="0"/>
                <a:cs typeface="B Zar" pitchFamily="2" charset="-78"/>
              </a:rPr>
              <a:t>کد 3. انجام عمل جراحي با روش اشتباه بر روي بيمار ( مثال: در بيماري كه مبتلا به توده هاي متعدد بافتي در يك عضو از بدن است و مي بايد يكي از توده هاي بافتي را كه اثر فشاري ايجاد كرده است برداشته شود و به اشتباه توده ديگري مورد عمل جراحي قرار مي گيرد...) </a:t>
            </a:r>
            <a:endParaRPr lang="en-US" sz="1200" b="1" dirty="0">
              <a:latin typeface="Arial" pitchFamily="34" charset="0"/>
              <a:cs typeface="B Zar" pitchFamily="2" charset="-78"/>
            </a:endParaRPr>
          </a:p>
          <a:p>
            <a:pPr indent="30956" algn="r" defTabSz="685800" rtl="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a-IR" sz="1200" b="1" dirty="0">
                <a:latin typeface="Calibri" pitchFamily="34" charset="0"/>
                <a:ea typeface="Times New Roman" pitchFamily="18" charset="0"/>
                <a:cs typeface="B Zar" pitchFamily="2" charset="-78"/>
              </a:rPr>
              <a:t>کد4 . جا گذاشتن هر گونه</a:t>
            </a:r>
            <a:r>
              <a:rPr lang="en-US" sz="1200" b="1" dirty="0">
                <a:latin typeface="Calibri" pitchFamily="34" charset="0"/>
                <a:ea typeface="Times New Roman" pitchFamily="18" charset="0"/>
                <a:cs typeface="B Zar" pitchFamily="2" charset="-78"/>
              </a:rPr>
              <a:t> device   </a:t>
            </a:r>
            <a:r>
              <a:rPr lang="fa-IR" sz="1200" b="1" dirty="0">
                <a:latin typeface="Calibri" pitchFamily="34" charset="0"/>
                <a:ea typeface="Times New Roman" pitchFamily="18" charset="0"/>
                <a:cs typeface="B Zar" pitchFamily="2" charset="-78"/>
              </a:rPr>
              <a:t>اعم از گاز و قيچي و پنس... در بدن </a:t>
            </a:r>
            <a:endParaRPr lang="en-US" sz="1200" b="1" dirty="0">
              <a:latin typeface="Arial" pitchFamily="34" charset="0"/>
              <a:cs typeface="B Zar" pitchFamily="2" charset="-78"/>
            </a:endParaRPr>
          </a:p>
          <a:p>
            <a:pPr indent="30956" algn="r" defTabSz="685800" rtl="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a-IR" sz="1200" b="1" dirty="0">
                <a:latin typeface="Calibri" pitchFamily="34" charset="0"/>
                <a:ea typeface="Times New Roman" pitchFamily="18" charset="0"/>
                <a:cs typeface="B Zar" pitchFamily="2" charset="-78"/>
              </a:rPr>
              <a:t>کد 5. مرگ در حين عمل جراحي يا بلافاصله بعد از عمل در بيمار داراي وضعيت سلامت طبيعي( كلاس يك طبقه بندي</a:t>
            </a:r>
            <a:r>
              <a:rPr lang="en-US" sz="1200" b="1" dirty="0">
                <a:latin typeface="Calibri" pitchFamily="34" charset="0"/>
                <a:ea typeface="Times New Roman" pitchFamily="18" charset="0"/>
                <a:cs typeface="B Zar" pitchFamily="2" charset="-78"/>
              </a:rPr>
              <a:t> ASA </a:t>
            </a:r>
            <a:r>
              <a:rPr lang="fa-IR" sz="1200" b="1" dirty="0">
                <a:latin typeface="Calibri" pitchFamily="34" charset="0"/>
                <a:ea typeface="Times New Roman" pitchFamily="18" charset="0"/>
                <a:cs typeface="B Zar" pitchFamily="2" charset="-78"/>
              </a:rPr>
              <a:t>انجمن بيهوشي آمريكا</a:t>
            </a:r>
            <a:r>
              <a:rPr lang="en-US" sz="1200" b="1" dirty="0">
                <a:latin typeface="Calibri" pitchFamily="34" charset="0"/>
                <a:ea typeface="Times New Roman" pitchFamily="18" charset="0"/>
                <a:cs typeface="B Zar" pitchFamily="2" charset="-78"/>
              </a:rPr>
              <a:t>(</a:t>
            </a:r>
            <a:endParaRPr lang="en-US" sz="1200" b="1" dirty="0">
              <a:latin typeface="Arial" pitchFamily="34" charset="0"/>
              <a:cs typeface="B Zar" pitchFamily="2" charset="-78"/>
            </a:endParaRPr>
          </a:p>
          <a:p>
            <a:pPr indent="30956" algn="r" defTabSz="685800" rtl="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a-IR" sz="1200" b="1" dirty="0">
                <a:latin typeface="Calibri" pitchFamily="34" charset="0"/>
                <a:ea typeface="Times New Roman" pitchFamily="18" charset="0"/>
                <a:cs typeface="B Zar" pitchFamily="2" charset="-78"/>
              </a:rPr>
              <a:t>کد6 .تلقيح مصنوعي با دهنده</a:t>
            </a:r>
            <a:r>
              <a:rPr lang="en-US" sz="1200" b="1" dirty="0">
                <a:latin typeface="Calibri" pitchFamily="34" charset="0"/>
                <a:ea typeface="Times New Roman" pitchFamily="18" charset="0"/>
                <a:cs typeface="B Zar" pitchFamily="2" charset="-78"/>
              </a:rPr>
              <a:t> ( DONOR ) </a:t>
            </a:r>
            <a:r>
              <a:rPr lang="fa-IR" sz="1200" b="1" dirty="0">
                <a:latin typeface="Calibri" pitchFamily="34" charset="0"/>
                <a:ea typeface="Times New Roman" pitchFamily="18" charset="0"/>
                <a:cs typeface="B Zar" pitchFamily="2" charset="-78"/>
              </a:rPr>
              <a:t>اشتباه درزوجين نابارور</a:t>
            </a:r>
            <a:endParaRPr lang="en-US" sz="1200" b="1" dirty="0">
              <a:latin typeface="Arial" pitchFamily="34" charset="0"/>
              <a:cs typeface="B Zar" pitchFamily="2" charset="-78"/>
            </a:endParaRPr>
          </a:p>
          <a:p>
            <a:pPr indent="30956" algn="r" defTabSz="685800" rtl="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a-IR" sz="1200" b="1" dirty="0">
                <a:latin typeface="Calibri" pitchFamily="34" charset="0"/>
                <a:ea typeface="Times New Roman" pitchFamily="18" charset="0"/>
                <a:cs typeface="B Zar" pitchFamily="2" charset="-78"/>
              </a:rPr>
              <a:t>کد7. مرگ يا ناتواتي جدي بيمار به دنبال هر گونه استفاده از دارو و تجهيزات آلوده ميكروبي </a:t>
            </a:r>
            <a:endParaRPr lang="en-US" sz="1200" b="1" dirty="0">
              <a:latin typeface="Arial" pitchFamily="34" charset="0"/>
              <a:cs typeface="B Zar" pitchFamily="2" charset="-78"/>
            </a:endParaRPr>
          </a:p>
          <a:p>
            <a:pPr indent="30956" algn="r" defTabSz="685800" rtl="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a-IR" sz="1200" b="1" dirty="0">
                <a:latin typeface="Calibri" pitchFamily="34" charset="0"/>
                <a:ea typeface="Times New Roman" pitchFamily="18" charset="0"/>
                <a:cs typeface="B Zar" pitchFamily="2" charset="-78"/>
              </a:rPr>
              <a:t>کد 8.  مرگ يا ناتواني جدي بيمار به دنبال استفاده از دستگاه هاي آلوده (مثال: وصل دستگاه دياليز</a:t>
            </a:r>
            <a:r>
              <a:rPr lang="en-US" sz="1200" b="1" dirty="0">
                <a:latin typeface="Calibri" pitchFamily="34" charset="0"/>
                <a:ea typeface="Times New Roman" pitchFamily="18" charset="0"/>
                <a:cs typeface="B Zar" pitchFamily="2" charset="-78"/>
              </a:rPr>
              <a:t> HBS Ag  </a:t>
            </a:r>
            <a:r>
              <a:rPr lang="fa-IR" sz="1200" b="1" dirty="0">
                <a:latin typeface="Calibri" pitchFamily="34" charset="0"/>
                <a:ea typeface="Times New Roman" pitchFamily="18" charset="0"/>
                <a:cs typeface="B Zar" pitchFamily="2" charset="-78"/>
              </a:rPr>
              <a:t>آنتي ژن مثبت به  بيمار</a:t>
            </a:r>
            <a:r>
              <a:rPr lang="en-US" sz="1200" b="1" dirty="0">
                <a:latin typeface="Calibri" pitchFamily="34" charset="0"/>
                <a:ea typeface="Times New Roman" pitchFamily="18" charset="0"/>
                <a:cs typeface="B Zar" pitchFamily="2" charset="-78"/>
              </a:rPr>
              <a:t> HBS Ag  </a:t>
            </a:r>
            <a:r>
              <a:rPr lang="fa-IR" sz="1200" b="1" dirty="0">
                <a:latin typeface="Calibri" pitchFamily="34" charset="0"/>
                <a:ea typeface="Times New Roman" pitchFamily="18" charset="0"/>
                <a:cs typeface="B Zar" pitchFamily="2" charset="-78"/>
              </a:rPr>
              <a:t>آنتي ژن منفي</a:t>
            </a:r>
            <a:endParaRPr lang="en-US" sz="1200" b="1" dirty="0">
              <a:latin typeface="Arial" pitchFamily="34" charset="0"/>
              <a:cs typeface="B Zar" pitchFamily="2" charset="-78"/>
            </a:endParaRPr>
          </a:p>
          <a:p>
            <a:pPr indent="30956" algn="r" defTabSz="685800" rtl="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a-IR" sz="1200" b="1" dirty="0">
                <a:latin typeface="Calibri" pitchFamily="34" charset="0"/>
                <a:ea typeface="Times New Roman" pitchFamily="18" charset="0"/>
                <a:cs typeface="B Zar" pitchFamily="2" charset="-78"/>
              </a:rPr>
              <a:t>کد 9.  مرگ يا ناتواني جدي بيمار به دنبال هر گونه آمبولي عروقي </a:t>
            </a:r>
            <a:endParaRPr lang="en-US" sz="1200" b="1" dirty="0">
              <a:latin typeface="Arial" pitchFamily="34" charset="0"/>
              <a:cs typeface="B Zar" pitchFamily="2" charset="-78"/>
            </a:endParaRPr>
          </a:p>
          <a:p>
            <a:pPr indent="30956" algn="r" defTabSz="685800" rtl="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a-IR" sz="1200" b="1" dirty="0">
                <a:latin typeface="Calibri" pitchFamily="34" charset="0"/>
                <a:ea typeface="Times New Roman" pitchFamily="18" charset="0"/>
                <a:cs typeface="B Zar" pitchFamily="2" charset="-78"/>
              </a:rPr>
              <a:t> کد 10. ترخيص و تحويل نوزاد به شخص و يا اشخاص غير از ولي قانوني </a:t>
            </a:r>
            <a:endParaRPr lang="fa-IR" sz="1200" b="1" dirty="0">
              <a:latin typeface="Arial" pitchFamily="34" charset="0"/>
              <a:ea typeface="Times New Roman" pitchFamily="18" charset="0"/>
              <a:cs typeface="B Zar" pitchFamily="2" charset="-78"/>
            </a:endParaRPr>
          </a:p>
          <a:p>
            <a:pPr indent="30956" algn="r" defTabSz="685800" rtl="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a-IR" sz="1200" b="1" dirty="0">
                <a:latin typeface="Calibri" pitchFamily="34" charset="0"/>
                <a:ea typeface="Times New Roman" pitchFamily="18" charset="0"/>
                <a:cs typeface="B Zar" pitchFamily="2" charset="-78"/>
              </a:rPr>
              <a:t>کد11 .  مفقود شدن بيمار در زمان بستري كه بيش از 4 ساعت طول بكشد ( مثال: زندانيان بستري</a:t>
            </a:r>
            <a:r>
              <a:rPr lang="en-US" sz="1200" b="1" dirty="0">
                <a:latin typeface="Calibri" pitchFamily="34" charset="0"/>
                <a:ea typeface="Times New Roman" pitchFamily="18" charset="0"/>
                <a:cs typeface="B Zar" pitchFamily="2" charset="-78"/>
              </a:rPr>
              <a:t>....</a:t>
            </a:r>
            <a:r>
              <a:rPr lang="fa-IR" sz="1200" b="1" dirty="0">
                <a:latin typeface="Calibri" pitchFamily="34" charset="0"/>
                <a:ea typeface="Times New Roman" pitchFamily="18" charset="0"/>
                <a:cs typeface="B Zar" pitchFamily="2" charset="-78"/>
              </a:rPr>
              <a:t>) </a:t>
            </a:r>
            <a:endParaRPr lang="en-US" sz="1200" b="1" dirty="0">
              <a:latin typeface="Arial" pitchFamily="34" charset="0"/>
              <a:cs typeface="B Zar" pitchFamily="2" charset="-78"/>
            </a:endParaRPr>
          </a:p>
          <a:p>
            <a:pPr indent="30956" algn="r" defTabSz="685800" rtl="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a-IR" sz="1200" b="1" dirty="0">
                <a:latin typeface="Calibri" pitchFamily="34" charset="0"/>
                <a:ea typeface="Times New Roman" pitchFamily="18" charset="0"/>
                <a:cs typeface="B Zar" pitchFamily="2" charset="-78"/>
              </a:rPr>
              <a:t>کد12. خودكشي يا اقدام به خودكشي در مركز درماني</a:t>
            </a:r>
            <a:endParaRPr lang="en-US" sz="1200" b="1" dirty="0">
              <a:latin typeface="Arial" pitchFamily="34" charset="0"/>
              <a:cs typeface="B Zar" pitchFamily="2" charset="-78"/>
            </a:endParaRPr>
          </a:p>
          <a:p>
            <a:pPr indent="30956" algn="r" defTabSz="685800" rtl="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a-IR" sz="1200" b="1" dirty="0">
                <a:latin typeface="Calibri" pitchFamily="34" charset="0"/>
                <a:ea typeface="Times New Roman" pitchFamily="18" charset="0"/>
                <a:cs typeface="B Zar" pitchFamily="2" charset="-78"/>
              </a:rPr>
              <a:t>کد 13. مرگ يا ناتواني جدي بيمار به دنبال هر گونه اشتباه در تزريق نوع دارو،  دوزدارو ، زمان تزريق دارو،..... </a:t>
            </a:r>
            <a:endParaRPr lang="en-US" sz="1200" b="1" dirty="0">
              <a:latin typeface="Arial" pitchFamily="34" charset="0"/>
              <a:cs typeface="B Zar" pitchFamily="2" charset="-78"/>
            </a:endParaRPr>
          </a:p>
          <a:p>
            <a:pPr indent="30956" algn="r" defTabSz="685800" rtl="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a-IR" sz="1200" b="1" dirty="0">
                <a:latin typeface="Calibri" pitchFamily="34" charset="0"/>
                <a:ea typeface="Times New Roman" pitchFamily="18" charset="0"/>
                <a:cs typeface="B Zar" pitchFamily="2" charset="-78"/>
              </a:rPr>
              <a:t>کد14. مرگ يا ناتواني جدي مرتبط با واكنش هموليتيك به علت تزريق گروه خون اشتباه در فرآورده هاي </a:t>
            </a:r>
            <a:r>
              <a:rPr lang="fa-IR" sz="1200" b="1" dirty="0" smtClean="0">
                <a:latin typeface="Calibri" pitchFamily="34" charset="0"/>
                <a:ea typeface="Times New Roman" pitchFamily="18" charset="0"/>
                <a:cs typeface="B Zar" pitchFamily="2" charset="-78"/>
              </a:rPr>
              <a:t>خوني</a:t>
            </a:r>
          </a:p>
          <a:p>
            <a:pPr indent="30956" algn="r" defTabSz="685800" rtl="1" fontAlgn="base">
              <a:spcBef>
                <a:spcPct val="0"/>
              </a:spcBef>
              <a:spcAft>
                <a:spcPct val="0"/>
              </a:spcAft>
            </a:pPr>
            <a:r>
              <a:rPr lang="fa-IR" sz="1200" b="1" dirty="0">
                <a:latin typeface="Calibri" pitchFamily="34" charset="0"/>
                <a:ea typeface="Times New Roman" pitchFamily="18" charset="0"/>
                <a:cs typeface="B Zar" pitchFamily="2" charset="-78"/>
              </a:rPr>
              <a:t>د 15.  كليه موارد مرگ يا عارضه مادر و نوزاد بر اثر زايمان طبيعي و يا سزارين </a:t>
            </a:r>
            <a:endParaRPr lang="en-US" sz="1200" b="1" dirty="0">
              <a:latin typeface="Calibri" pitchFamily="34" charset="0"/>
              <a:ea typeface="Times New Roman" pitchFamily="18" charset="0"/>
              <a:cs typeface="B Zar" pitchFamily="2" charset="-78"/>
            </a:endParaRPr>
          </a:p>
          <a:p>
            <a:pPr indent="30956" algn="r" defTabSz="685800" rtl="1" fontAlgn="base">
              <a:spcBef>
                <a:spcPct val="0"/>
              </a:spcBef>
              <a:spcAft>
                <a:spcPct val="0"/>
              </a:spcAft>
            </a:pPr>
            <a:r>
              <a:rPr lang="en-US" sz="1200" b="1" dirty="0">
                <a:latin typeface="Calibri" pitchFamily="34" charset="0"/>
                <a:ea typeface="Times New Roman" pitchFamily="18" charset="0"/>
                <a:cs typeface="B Zar" pitchFamily="2" charset="-78"/>
              </a:rPr>
              <a:t> </a:t>
            </a:r>
            <a:r>
              <a:rPr lang="fa-IR" sz="1200" b="1" dirty="0">
                <a:latin typeface="Calibri" pitchFamily="34" charset="0"/>
                <a:ea typeface="Times New Roman" pitchFamily="18" charset="0"/>
                <a:cs typeface="B Zar" pitchFamily="2" charset="-78"/>
              </a:rPr>
              <a:t>کد 16. مرگ يا ناتواني جدي به دنبال هيپوگليسمي در مركز درماني</a:t>
            </a:r>
            <a:endParaRPr lang="en-US" sz="1200" b="1" dirty="0">
              <a:latin typeface="Calibri" pitchFamily="34" charset="0"/>
              <a:ea typeface="Times New Roman" pitchFamily="18" charset="0"/>
              <a:cs typeface="B Zar" pitchFamily="2" charset="-78"/>
            </a:endParaRPr>
          </a:p>
          <a:p>
            <a:pPr indent="30956" algn="r" defTabSz="685800" rtl="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a-IR" sz="1200" b="1" dirty="0">
                <a:latin typeface="Calibri" pitchFamily="34" charset="0"/>
                <a:ea typeface="Times New Roman" pitchFamily="18" charset="0"/>
                <a:cs typeface="B Zar" pitchFamily="2" charset="-78"/>
              </a:rPr>
              <a:t>کد 17. زخم بستر درجه 3 يا 4 بعد از پذيرش بيمار</a:t>
            </a:r>
            <a:endParaRPr lang="en-US" sz="1200" b="1" dirty="0">
              <a:latin typeface="Calibri" pitchFamily="34" charset="0"/>
              <a:ea typeface="Times New Roman" pitchFamily="18" charset="0"/>
              <a:cs typeface="B Zar" pitchFamily="2" charset="-78"/>
            </a:endParaRPr>
          </a:p>
          <a:p>
            <a:pPr indent="30956" algn="r" defTabSz="685800" rtl="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a-IR" sz="1200" b="1" dirty="0">
                <a:latin typeface="Calibri" pitchFamily="34" charset="0"/>
                <a:ea typeface="Times New Roman" pitchFamily="18" charset="0"/>
                <a:cs typeface="B Zar" pitchFamily="2" charset="-78"/>
              </a:rPr>
              <a:t>کد 18.كرنيكتروس نوزاد ناشي از تعلل در درمان</a:t>
            </a:r>
            <a:endParaRPr lang="en-US" sz="1200" b="1" dirty="0">
              <a:latin typeface="Calibri" pitchFamily="34" charset="0"/>
              <a:ea typeface="Times New Roman" pitchFamily="18" charset="0"/>
              <a:cs typeface="B Zar" pitchFamily="2" charset="-78"/>
            </a:endParaRPr>
          </a:p>
          <a:p>
            <a:pPr indent="30956" algn="r" defTabSz="685800" rtl="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a-IR" sz="1200" b="1" dirty="0">
                <a:latin typeface="Calibri" pitchFamily="34" charset="0"/>
                <a:ea typeface="Times New Roman" pitchFamily="18" charset="0"/>
                <a:cs typeface="B Zar" pitchFamily="2" charset="-78"/>
              </a:rPr>
              <a:t>کد19. مرگ يا ناتواني جدي بيمار به علت هر گونه دستكاري غير اصولي ستون فقرات ( مثال: به دنبال فيزيوتراپي</a:t>
            </a:r>
            <a:r>
              <a:rPr lang="en-US" sz="1200" b="1" dirty="0">
                <a:latin typeface="Calibri" pitchFamily="34" charset="0"/>
                <a:ea typeface="Times New Roman" pitchFamily="18" charset="0"/>
                <a:cs typeface="B Zar" pitchFamily="2" charset="-78"/>
              </a:rPr>
              <a:t> ..</a:t>
            </a:r>
            <a:r>
              <a:rPr lang="fa-IR" sz="1200" b="1" dirty="0">
                <a:latin typeface="Calibri" pitchFamily="34" charset="0"/>
                <a:ea typeface="Times New Roman" pitchFamily="18" charset="0"/>
                <a:cs typeface="B Zar" pitchFamily="2" charset="-78"/>
              </a:rPr>
              <a:t>)</a:t>
            </a:r>
            <a:endParaRPr lang="en-US" sz="1200" b="1" dirty="0">
              <a:latin typeface="Calibri" pitchFamily="34" charset="0"/>
              <a:ea typeface="Times New Roman" pitchFamily="18" charset="0"/>
              <a:cs typeface="B Zar" pitchFamily="2" charset="-78"/>
            </a:endParaRPr>
          </a:p>
          <a:p>
            <a:pPr indent="30956" algn="r" defTabSz="685800" rtl="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a-IR" sz="1200" b="1" dirty="0">
                <a:latin typeface="Calibri" pitchFamily="34" charset="0"/>
                <a:ea typeface="Times New Roman" pitchFamily="18" charset="0"/>
                <a:cs typeface="B Zar" pitchFamily="2" charset="-78"/>
              </a:rPr>
              <a:t>کد20. مرگ يا ناتواني جدي در اعضاي تيم احياء متعاقب هر گونه شوك الكتريكي به دنبال احيا بيمار كه مي تواند ناشي از اشكالات فني تجهيزات باشد</a:t>
            </a:r>
            <a:r>
              <a:rPr lang="en-US" sz="1200" b="1" dirty="0">
                <a:latin typeface="Calibri" pitchFamily="34" charset="0"/>
                <a:ea typeface="Times New Roman" pitchFamily="18" charset="0"/>
                <a:cs typeface="B Zar" pitchFamily="2" charset="-78"/>
              </a:rPr>
              <a:t>.</a:t>
            </a:r>
          </a:p>
          <a:p>
            <a:pPr indent="30956" algn="r" defTabSz="685800" rtl="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a-IR" sz="1200" b="1" dirty="0">
                <a:latin typeface="Calibri" pitchFamily="34" charset="0"/>
                <a:ea typeface="Times New Roman" pitchFamily="18" charset="0"/>
                <a:cs typeface="B Zar" pitchFamily="2" charset="-78"/>
              </a:rPr>
              <a:t>کد21. حوادث مرتبط با استفاده اشتباه گازهاي مختلف به بيمار ( اكسيژن با گاز هاي ديگر</a:t>
            </a:r>
            <a:r>
              <a:rPr lang="en-US" sz="1200" b="1" dirty="0">
                <a:latin typeface="Calibri" pitchFamily="34" charset="0"/>
                <a:ea typeface="Times New Roman" pitchFamily="18" charset="0"/>
                <a:cs typeface="B Zar" pitchFamily="2" charset="-78"/>
              </a:rPr>
              <a:t>..</a:t>
            </a:r>
            <a:r>
              <a:rPr lang="fa-IR" sz="1200" b="1" dirty="0">
                <a:latin typeface="Calibri" pitchFamily="34" charset="0"/>
                <a:ea typeface="Times New Roman" pitchFamily="18" charset="0"/>
                <a:cs typeface="B Zar" pitchFamily="2" charset="-78"/>
              </a:rPr>
              <a:t>. )</a:t>
            </a:r>
            <a:endParaRPr lang="en-US" sz="1200" b="1" dirty="0">
              <a:latin typeface="Calibri" pitchFamily="34" charset="0"/>
              <a:ea typeface="Times New Roman" pitchFamily="18" charset="0"/>
              <a:cs typeface="B Zar" pitchFamily="2" charset="-78"/>
            </a:endParaRPr>
          </a:p>
          <a:p>
            <a:pPr indent="30956" algn="r" defTabSz="685800" rtl="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a-IR" sz="1200" b="1" dirty="0">
                <a:latin typeface="Calibri" pitchFamily="34" charset="0"/>
                <a:ea typeface="Times New Roman" pitchFamily="18" charset="0"/>
                <a:cs typeface="B Zar" pitchFamily="2" charset="-78"/>
              </a:rPr>
              <a:t>کد 22. سوختگي هاي به دنبال اقدامات درماني مانند الكترود هاي اطاق عمل (مانند: سوختگي هاي بدن به دنبال جراحي قلب)</a:t>
            </a:r>
            <a:endParaRPr lang="en-US" sz="1200" b="1" dirty="0">
              <a:latin typeface="Calibri" pitchFamily="34" charset="0"/>
              <a:ea typeface="Times New Roman" pitchFamily="18" charset="0"/>
              <a:cs typeface="B Zar" pitchFamily="2" charset="-78"/>
            </a:endParaRPr>
          </a:p>
          <a:p>
            <a:pPr indent="30956" algn="r" defTabSz="685800" rtl="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a-IR" sz="1200" b="1" dirty="0">
                <a:latin typeface="Calibri" pitchFamily="34" charset="0"/>
                <a:ea typeface="Times New Roman" pitchFamily="18" charset="0"/>
                <a:cs typeface="B Zar" pitchFamily="2" charset="-78"/>
              </a:rPr>
              <a:t>کد23 .</a:t>
            </a:r>
            <a:r>
              <a:rPr lang="en-US" sz="1200" b="1" dirty="0">
                <a:latin typeface="Calibri" pitchFamily="34" charset="0"/>
                <a:ea typeface="Times New Roman" pitchFamily="18" charset="0"/>
                <a:cs typeface="B Zar" pitchFamily="2" charset="-78"/>
              </a:rPr>
              <a:t> </a:t>
            </a:r>
            <a:r>
              <a:rPr lang="fa-IR" sz="1200" b="1" dirty="0">
                <a:latin typeface="Calibri" pitchFamily="34" charset="0"/>
                <a:ea typeface="Times New Roman" pitchFamily="18" charset="0"/>
                <a:cs typeface="B Zar" pitchFamily="2" charset="-78"/>
              </a:rPr>
              <a:t>موارد مرتبط با محافظ و نگهدانده هاي اطراف تخت (مثال:گير كردن اندام بيمار در محافظ، خرابي محافظ،</a:t>
            </a:r>
            <a:r>
              <a:rPr lang="en-US" sz="1200" b="1" dirty="0">
                <a:latin typeface="Calibri" pitchFamily="34" charset="0"/>
                <a:ea typeface="Times New Roman" pitchFamily="18" charset="0"/>
                <a:cs typeface="B Zar" pitchFamily="2" charset="-78"/>
              </a:rPr>
              <a:t>..</a:t>
            </a:r>
            <a:r>
              <a:rPr lang="fa-IR" sz="1200" b="1" dirty="0">
                <a:latin typeface="Calibri" pitchFamily="34" charset="0"/>
                <a:ea typeface="Times New Roman" pitchFamily="18" charset="0"/>
                <a:cs typeface="B Zar" pitchFamily="2" charset="-78"/>
              </a:rPr>
              <a:t>) </a:t>
            </a:r>
            <a:endParaRPr lang="en-US" sz="1200" b="1" dirty="0">
              <a:latin typeface="Calibri" pitchFamily="34" charset="0"/>
              <a:ea typeface="Times New Roman" pitchFamily="18" charset="0"/>
              <a:cs typeface="B Zar" pitchFamily="2" charset="-78"/>
            </a:endParaRPr>
          </a:p>
          <a:p>
            <a:pPr indent="30956" algn="r" defTabSz="685800" rtl="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a-IR" sz="1200" b="1" dirty="0">
                <a:latin typeface="Calibri" pitchFamily="34" charset="0"/>
                <a:ea typeface="Times New Roman" pitchFamily="18" charset="0"/>
                <a:cs typeface="B Zar" pitchFamily="2" charset="-78"/>
              </a:rPr>
              <a:t>کد24 .</a:t>
            </a:r>
            <a:r>
              <a:rPr lang="en-US" sz="1200" b="1" dirty="0">
                <a:latin typeface="Calibri" pitchFamily="34" charset="0"/>
                <a:ea typeface="Times New Roman" pitchFamily="18" charset="0"/>
                <a:cs typeface="B Zar" pitchFamily="2" charset="-78"/>
              </a:rPr>
              <a:t> </a:t>
            </a:r>
            <a:r>
              <a:rPr lang="fa-IR" sz="1200" b="1" dirty="0">
                <a:latin typeface="Calibri" pitchFamily="34" charset="0"/>
                <a:ea typeface="Times New Roman" pitchFamily="18" charset="0"/>
                <a:cs typeface="B Zar" pitchFamily="2" charset="-78"/>
              </a:rPr>
              <a:t>سقوط بيمار ( مثال:  سقوط در حين جابجايي بيمار در حين انتقال به بخش تصوير برداري، ، سقوط از پله ، </a:t>
            </a:r>
            <a:r>
              <a:rPr lang="en-US" sz="1200" b="1" dirty="0">
                <a:latin typeface="Calibri" pitchFamily="34" charset="0"/>
                <a:ea typeface="Times New Roman" pitchFamily="18" charset="0"/>
                <a:cs typeface="B Zar" pitchFamily="2" charset="-78"/>
              </a:rPr>
              <a:t>...</a:t>
            </a:r>
            <a:r>
              <a:rPr lang="fa-IR" sz="1200" b="1" dirty="0">
                <a:latin typeface="Calibri" pitchFamily="34" charset="0"/>
                <a:ea typeface="Times New Roman" pitchFamily="18" charset="0"/>
                <a:cs typeface="B Zar" pitchFamily="2" charset="-78"/>
              </a:rPr>
              <a:t>) </a:t>
            </a:r>
            <a:endParaRPr lang="en-US" sz="1200" b="1" dirty="0">
              <a:latin typeface="Calibri" pitchFamily="34" charset="0"/>
              <a:ea typeface="Times New Roman" pitchFamily="18" charset="0"/>
              <a:cs typeface="B Zar" pitchFamily="2" charset="-78"/>
            </a:endParaRPr>
          </a:p>
          <a:p>
            <a:pPr indent="30956" algn="r" defTabSz="685800" rtl="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a-IR" sz="1200" b="1" dirty="0">
                <a:latin typeface="Calibri" pitchFamily="34" charset="0"/>
                <a:ea typeface="Times New Roman" pitchFamily="18" charset="0"/>
                <a:cs typeface="B Zar" pitchFamily="2" charset="-78"/>
              </a:rPr>
              <a:t>کد25 .</a:t>
            </a:r>
            <a:r>
              <a:rPr lang="en-US" sz="1200" b="1" dirty="0">
                <a:latin typeface="Calibri" pitchFamily="34" charset="0"/>
                <a:ea typeface="Times New Roman" pitchFamily="18" charset="0"/>
                <a:cs typeface="B Zar" pitchFamily="2" charset="-78"/>
              </a:rPr>
              <a:t> </a:t>
            </a:r>
            <a:r>
              <a:rPr lang="fa-IR" sz="1200" b="1" dirty="0">
                <a:latin typeface="Calibri" pitchFamily="34" charset="0"/>
                <a:ea typeface="Times New Roman" pitchFamily="18" charset="0"/>
                <a:cs typeface="B Zar" pitchFamily="2" charset="-78"/>
              </a:rPr>
              <a:t>موارد مرتبط با عدم رعايت و عدول از چارچوب اخلاق پزشكي</a:t>
            </a:r>
            <a:endParaRPr lang="en-US" sz="1200" b="1" dirty="0">
              <a:latin typeface="Calibri" pitchFamily="34" charset="0"/>
              <a:ea typeface="Times New Roman" pitchFamily="18" charset="0"/>
              <a:cs typeface="B Zar" pitchFamily="2" charset="-78"/>
            </a:endParaRPr>
          </a:p>
          <a:p>
            <a:pPr indent="30956" algn="r" defTabSz="685800" rtl="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a-IR" sz="1200" b="1" dirty="0">
                <a:latin typeface="Calibri" pitchFamily="34" charset="0"/>
                <a:ea typeface="Times New Roman" pitchFamily="18" charset="0"/>
                <a:cs typeface="B Zar" pitchFamily="2" charset="-78"/>
              </a:rPr>
              <a:t>کد 26. هرگونه آسيب فيزيكي ( ضرب و شتم و ...) وارده به بيمار </a:t>
            </a:r>
            <a:endParaRPr lang="en-US" sz="1200" b="1" dirty="0">
              <a:latin typeface="Calibri" pitchFamily="34" charset="0"/>
              <a:ea typeface="Times New Roman" pitchFamily="18" charset="0"/>
              <a:cs typeface="B Zar" pitchFamily="2" charset="-78"/>
            </a:endParaRPr>
          </a:p>
          <a:p>
            <a:pPr indent="30956" algn="r" defTabSz="685800" rtl="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a-IR" sz="1200" b="1" dirty="0">
                <a:latin typeface="Calibri" pitchFamily="34" charset="0"/>
                <a:ea typeface="Times New Roman" pitchFamily="18" charset="0"/>
                <a:cs typeface="B Zar" pitchFamily="2" charset="-78"/>
              </a:rPr>
              <a:t>کد27. ربودن بيمار </a:t>
            </a:r>
            <a:endParaRPr lang="en-US" sz="1200" b="1" dirty="0">
              <a:latin typeface="Calibri" pitchFamily="34" charset="0"/>
              <a:ea typeface="Times New Roman" pitchFamily="18" charset="0"/>
              <a:cs typeface="B Zar" pitchFamily="2" charset="-78"/>
            </a:endParaRPr>
          </a:p>
          <a:p>
            <a:pPr indent="30956" algn="r" defTabSz="685800" rtl="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a-IR" sz="1200" b="1" dirty="0">
                <a:latin typeface="Calibri" pitchFamily="34" charset="0"/>
                <a:ea typeface="Times New Roman" pitchFamily="18" charset="0"/>
                <a:cs typeface="B Zar" pitchFamily="2" charset="-78"/>
              </a:rPr>
              <a:t>کد28 .اصرار به تزريق داروي خاص خطر آفرين يا قطع تعمدي اقدامات درماني توسط كادر درمان</a:t>
            </a:r>
            <a:endParaRPr lang="en-US" sz="1200" b="1" dirty="0">
              <a:latin typeface="Calibri" pitchFamily="34" charset="0"/>
              <a:ea typeface="Times New Roman" pitchFamily="18" charset="0"/>
              <a:cs typeface="B Zar" pitchFamily="2" charset="-78"/>
            </a:endParaRPr>
          </a:p>
          <a:p>
            <a:pPr indent="30956" algn="r" defTabSz="685800" rtl="1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350" b="1" dirty="0">
              <a:latin typeface="Arial" pitchFamily="34" charset="0"/>
              <a:cs typeface="B Zar" pitchFamily="2" charset="-78"/>
            </a:endParaRPr>
          </a:p>
          <a:p>
            <a:pPr indent="30956" algn="r" defTabSz="685800" rtl="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a-IR" sz="1350" dirty="0">
                <a:latin typeface="Calibri" pitchFamily="34" charset="0"/>
                <a:ea typeface="Times New Roman" pitchFamily="18" charset="0"/>
                <a:cs typeface="B Mitra" pitchFamily="2" charset="-78"/>
              </a:rPr>
              <a:t>   </a:t>
            </a:r>
            <a:endParaRPr lang="fa-IR" sz="135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1622090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fa-IR" sz="4000" dirty="0" smtClean="0">
                <a:solidFill>
                  <a:srgbClr val="FF0000"/>
                </a:solidFill>
                <a:latin typeface="Arial" pitchFamily="34" charset="0"/>
                <a:cs typeface="B Zar" pitchFamily="2" charset="-78"/>
              </a:rPr>
              <a:t>تحليل ريشه اي وقايع</a:t>
            </a:r>
            <a:endParaRPr lang="en-US" sz="4000" dirty="0">
              <a:solidFill>
                <a:srgbClr val="FF0000"/>
              </a:solidFill>
              <a:latin typeface="Arial" pitchFamily="34" charset="0"/>
              <a:cs typeface="B Za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00200"/>
            <a:ext cx="8305800" cy="4343400"/>
          </a:xfr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365760" indent="-283464" algn="r" rtl="1" eaLnBrk="1" fontAlgn="auto" hangingPunct="1">
              <a:lnSpc>
                <a:spcPct val="150000"/>
              </a:lnSpc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ü"/>
              <a:defRPr/>
            </a:pPr>
            <a:r>
              <a:rPr lang="fa-IR" sz="2800" dirty="0" smtClean="0">
                <a:latin typeface="Arial" pitchFamily="34" charset="0"/>
              </a:rPr>
              <a:t> </a:t>
            </a:r>
            <a:r>
              <a:rPr lang="fa-IR" sz="2800" b="1" dirty="0" smtClean="0">
                <a:latin typeface="Arial" pitchFamily="34" charset="0"/>
                <a:cs typeface="B Zar" pitchFamily="2" charset="-78"/>
              </a:rPr>
              <a:t>يك تكنيك براي درك علت وقوع يك حادثه است.</a:t>
            </a:r>
          </a:p>
          <a:p>
            <a:pPr marL="365760" indent="-283464" algn="r" rtl="1" eaLnBrk="1" fontAlgn="auto" hangingPunct="1">
              <a:lnSpc>
                <a:spcPct val="150000"/>
              </a:lnSpc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ü"/>
              <a:defRPr/>
            </a:pPr>
            <a:r>
              <a:rPr lang="fa-IR" sz="2800" b="1" dirty="0" smtClean="0">
                <a:latin typeface="Arial" pitchFamily="34" charset="0"/>
                <a:cs typeface="B Zar" pitchFamily="2" charset="-78"/>
              </a:rPr>
              <a:t> بصورت </a:t>
            </a:r>
            <a:r>
              <a:rPr lang="fa-IR" sz="2800" b="1" dirty="0" smtClean="0">
                <a:solidFill>
                  <a:srgbClr val="FF0000"/>
                </a:solidFill>
                <a:latin typeface="Arial" pitchFamily="34" charset="0"/>
                <a:cs typeface="B Zar" pitchFamily="2" charset="-78"/>
              </a:rPr>
              <a:t>گذشته نگر </a:t>
            </a:r>
            <a:r>
              <a:rPr lang="fa-IR" sz="2800" b="1" dirty="0" smtClean="0">
                <a:latin typeface="Arial" pitchFamily="34" charset="0"/>
                <a:cs typeface="B Zar" pitchFamily="2" charset="-78"/>
              </a:rPr>
              <a:t>علت واقعي يك حادثه را بررسي ميكند</a:t>
            </a:r>
          </a:p>
          <a:p>
            <a:pPr marL="365760" indent="-283464" algn="r" rtl="1" eaLnBrk="1" fontAlgn="auto" hangingPunct="1">
              <a:lnSpc>
                <a:spcPct val="150000"/>
              </a:lnSpc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ü"/>
              <a:defRPr/>
            </a:pPr>
            <a:r>
              <a:rPr lang="fa-IR" sz="2800" b="1" dirty="0" smtClean="0">
                <a:latin typeface="Arial" pitchFamily="34" charset="0"/>
                <a:cs typeface="B Zar" pitchFamily="2" charset="-78"/>
              </a:rPr>
              <a:t> فرايند بررسي وتحقيق سازمان يافته اي است كه هدفش </a:t>
            </a:r>
            <a:r>
              <a:rPr lang="fa-IR" sz="2800" b="1" dirty="0" smtClean="0">
                <a:solidFill>
                  <a:srgbClr val="FF0000"/>
                </a:solidFill>
                <a:latin typeface="Arial" pitchFamily="34" charset="0"/>
                <a:cs typeface="B Zar" pitchFamily="2" charset="-78"/>
              </a:rPr>
              <a:t>شناخت علت واقعي </a:t>
            </a:r>
            <a:r>
              <a:rPr lang="fa-IR" sz="2800" b="1" dirty="0" smtClean="0">
                <a:latin typeface="Arial" pitchFamily="34" charset="0"/>
                <a:cs typeface="B Zar" pitchFamily="2" charset="-78"/>
              </a:rPr>
              <a:t>يك مسئله است </a:t>
            </a:r>
          </a:p>
          <a:p>
            <a:pPr marL="365760" indent="-283464" algn="r" rtl="1" eaLnBrk="1" fontAlgn="auto" hangingPunct="1">
              <a:lnSpc>
                <a:spcPct val="150000"/>
              </a:lnSpc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ü"/>
              <a:defRPr/>
            </a:pPr>
            <a:r>
              <a:rPr lang="fa-IR" sz="2800" b="1" dirty="0" smtClean="0">
                <a:latin typeface="Arial" pitchFamily="34" charset="0"/>
                <a:cs typeface="B Zar" pitchFamily="2" charset="-78"/>
              </a:rPr>
              <a:t>به جای پرداختن به </a:t>
            </a:r>
            <a:r>
              <a:rPr lang="fa-IR" sz="2800" b="1" i="1" u="sng" dirty="0" smtClean="0">
                <a:latin typeface="Arial" pitchFamily="34" charset="0"/>
                <a:cs typeface="B Zar" pitchFamily="2" charset="-78"/>
              </a:rPr>
              <a:t>عملکرد افراد بر </a:t>
            </a:r>
            <a:r>
              <a:rPr lang="fa-IR" sz="2800" b="1" i="1" u="sng" dirty="0" smtClean="0">
                <a:solidFill>
                  <a:srgbClr val="FF0000"/>
                </a:solidFill>
                <a:latin typeface="Arial" pitchFamily="34" charset="0"/>
                <a:cs typeface="B Zar" pitchFamily="2" charset="-78"/>
              </a:rPr>
              <a:t>سیستم ها و فرایندهای </a:t>
            </a:r>
            <a:r>
              <a:rPr lang="fa-IR" sz="2800" b="1" dirty="0" smtClean="0">
                <a:latin typeface="Arial" pitchFamily="34" charset="0"/>
                <a:cs typeface="B Zar" pitchFamily="2" charset="-78"/>
              </a:rPr>
              <a:t>تاکید میکند.</a:t>
            </a:r>
            <a:br>
              <a:rPr lang="fa-IR" sz="2800" b="1" dirty="0" smtClean="0">
                <a:latin typeface="Arial" pitchFamily="34" charset="0"/>
                <a:cs typeface="B Zar" pitchFamily="2" charset="-78"/>
              </a:rPr>
            </a:br>
            <a:r>
              <a:rPr lang="fa-IR" sz="2800" dirty="0" smtClean="0">
                <a:latin typeface="Arial" pitchFamily="34" charset="0"/>
              </a:rPr>
              <a:t/>
            </a:r>
            <a:br>
              <a:rPr lang="fa-IR" sz="2800" dirty="0" smtClean="0">
                <a:latin typeface="Arial" pitchFamily="34" charset="0"/>
              </a:rPr>
            </a:br>
            <a:r>
              <a:rPr lang="fa-IR" sz="2800" dirty="0" smtClean="0">
                <a:latin typeface="Arial" pitchFamily="34" charset="0"/>
              </a:rPr>
              <a:t/>
            </a:r>
            <a:br>
              <a:rPr lang="fa-IR" sz="2800" dirty="0" smtClean="0">
                <a:latin typeface="Arial" pitchFamily="34" charset="0"/>
              </a:rPr>
            </a:br>
            <a:r>
              <a:rPr lang="fa-IR" sz="2800" dirty="0" smtClean="0">
                <a:latin typeface="Arial" pitchFamily="34" charset="0"/>
              </a:rPr>
              <a:t/>
            </a:r>
            <a:br>
              <a:rPr lang="fa-IR" sz="2800" dirty="0" smtClean="0">
                <a:latin typeface="Arial" pitchFamily="34" charset="0"/>
              </a:rPr>
            </a:br>
            <a:r>
              <a:rPr lang="fa-IR" sz="2800" dirty="0" smtClean="0">
                <a:latin typeface="Arial" pitchFamily="34" charset="0"/>
              </a:rPr>
              <a:t/>
            </a:r>
            <a:br>
              <a:rPr lang="fa-IR" sz="2800" dirty="0" smtClean="0">
                <a:latin typeface="Arial" pitchFamily="34" charset="0"/>
              </a:rPr>
            </a:b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TextBox 4"/>
          <p:cNvSpPr txBox="1">
            <a:spLocks noChangeArrowheads="1"/>
          </p:cNvSpPr>
          <p:nvPr/>
        </p:nvSpPr>
        <p:spPr bwMode="auto">
          <a:xfrm>
            <a:off x="2151063" y="228600"/>
            <a:ext cx="4800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fa-IR" altLang="fa-IR" sz="3200" dirty="0" smtClean="0">
                <a:cs typeface="B Titr" panose="00000700000000000000" pitchFamily="2" charset="-78"/>
              </a:rPr>
              <a:t>علل </a:t>
            </a:r>
            <a:r>
              <a:rPr lang="fa-IR" altLang="fa-IR" sz="3200" dirty="0">
                <a:cs typeface="B Titr" panose="00000700000000000000" pitchFamily="2" charset="-78"/>
              </a:rPr>
              <a:t>بروز </a:t>
            </a:r>
            <a:r>
              <a:rPr lang="fa-IR" altLang="fa-IR" sz="3200" dirty="0" smtClean="0">
                <a:cs typeface="B Titr" panose="00000700000000000000" pitchFamily="2" charset="-78"/>
              </a:rPr>
              <a:t>خطا</a:t>
            </a:r>
            <a:endParaRPr lang="en-US" altLang="fa-IR" sz="3200" dirty="0">
              <a:cs typeface="B Titr" panose="00000700000000000000" pitchFamily="2" charset="-78"/>
            </a:endParaRPr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436563" y="1219200"/>
            <a:ext cx="8229600" cy="4525962"/>
          </a:xfrm>
        </p:spPr>
        <p:txBody>
          <a:bodyPr/>
          <a:lstStyle/>
          <a:p>
            <a:pPr algn="just" rtl="1"/>
            <a:r>
              <a:rPr lang="fa-IR" sz="2000" b="1" dirty="0">
                <a:cs typeface="B Nazanin" panose="00000400000000000000" pitchFamily="2" charset="-78"/>
              </a:rPr>
              <a:t>درون هر سیستم، نواقص متعددي وجود دارد ولی این نواقص همیشه منجر به بروز خطا نمی شوند. بلکه خطا تنها زمانی روي می دهد که: </a:t>
            </a:r>
            <a:endParaRPr lang="fa-IR" sz="2000" b="1" dirty="0" smtClean="0">
              <a:cs typeface="B Nazanin" panose="00000400000000000000" pitchFamily="2" charset="-78"/>
            </a:endParaRPr>
          </a:p>
          <a:p>
            <a:pPr algn="just" rtl="1"/>
            <a:r>
              <a:rPr lang="fa-IR" sz="2000" b="1" dirty="0" smtClean="0">
                <a:cs typeface="B Nazanin" panose="00000400000000000000" pitchFamily="2" charset="-78"/>
              </a:rPr>
              <a:t>نقص </a:t>
            </a:r>
            <a:r>
              <a:rPr lang="fa-IR" sz="2000" b="1" dirty="0">
                <a:cs typeface="B Nazanin" panose="00000400000000000000" pitchFamily="2" charset="-78"/>
              </a:rPr>
              <a:t>هاي موجود در قسمت هاي مختلف سیستم، به صورت پیش بینی نشده و هم زمان با یکدیگر رخ دهند و زنجیره اي از این نواقص منجر به پیدایش یک حادثه شوند. </a:t>
            </a:r>
            <a:endParaRPr lang="fa-IR" sz="2000" b="1" dirty="0" smtClean="0">
              <a:cs typeface="B Nazanin" panose="00000400000000000000" pitchFamily="2" charset="-78"/>
            </a:endParaRPr>
          </a:p>
          <a:p>
            <a:pPr algn="just" rtl="1"/>
            <a:r>
              <a:rPr lang="fa-IR" sz="2000" b="1" dirty="0" smtClean="0">
                <a:cs typeface="B Nazanin" panose="00000400000000000000" pitchFamily="2" charset="-78"/>
              </a:rPr>
              <a:t>در </a:t>
            </a:r>
            <a:r>
              <a:rPr lang="fa-IR" sz="2000" b="1" dirty="0">
                <a:cs typeface="B Nazanin" panose="00000400000000000000" pitchFamily="2" charset="-78"/>
              </a:rPr>
              <a:t>واقع، حوادث بزرگ غالباً نتیجه تجمع زنجیره اي از نواقص کوچک ولی متعدد موجود در سیستم می باشند که توانسته اند از سدهاي دفاعی و تمهیدات امنیتی در نظر گرفته شده، عبور نمایند</a:t>
            </a:r>
            <a:r>
              <a:rPr lang="fa-IR" sz="2000" b="1" dirty="0" smtClean="0">
                <a:cs typeface="B Nazanin" panose="00000400000000000000" pitchFamily="2" charset="-78"/>
              </a:rPr>
              <a:t>.</a:t>
            </a:r>
          </a:p>
          <a:p>
            <a:pPr algn="just" rtl="1"/>
            <a:endParaRPr lang="fa-IR" dirty="0">
              <a:cs typeface="B Zar" panose="00000400000000000000" pitchFamily="2" charset="-78"/>
            </a:endParaRPr>
          </a:p>
          <a:p>
            <a:pPr algn="just" rtl="1"/>
            <a:endParaRPr lang="fa-IR" dirty="0" smtClean="0">
              <a:cs typeface="B Zar" panose="00000400000000000000" pitchFamily="2" charset="-78"/>
            </a:endParaRPr>
          </a:p>
          <a:p>
            <a:pPr algn="just" rtl="1"/>
            <a:endParaRPr lang="fa-IR" dirty="0">
              <a:cs typeface="B Zar" panose="00000400000000000000" pitchFamily="2" charset="-78"/>
            </a:endParaRPr>
          </a:p>
        </p:txBody>
      </p:sp>
      <p:sp>
        <p:nvSpPr>
          <p:cNvPr id="5" name="Explosion 2 4"/>
          <p:cNvSpPr/>
          <p:nvPr/>
        </p:nvSpPr>
        <p:spPr>
          <a:xfrm>
            <a:off x="2286000" y="3886200"/>
            <a:ext cx="2569544" cy="1872208"/>
          </a:xfrm>
          <a:prstGeom prst="irregularSeal2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b="1" dirty="0" smtClean="0">
                <a:solidFill>
                  <a:schemeClr val="tx1"/>
                </a:solidFill>
                <a:cs typeface="B Zar" panose="00000400000000000000" pitchFamily="2" charset="-78"/>
              </a:rPr>
              <a:t>بیش از 75 درصد قابل پیشگیری</a:t>
            </a:r>
            <a:endParaRPr lang="fa-IR" b="1" dirty="0">
              <a:solidFill>
                <a:schemeClr val="tx1"/>
              </a:solidFill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50418961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85800" y="1371600"/>
            <a:ext cx="8229600" cy="4525962"/>
          </a:xfrm>
        </p:spPr>
        <p:txBody>
          <a:bodyPr/>
          <a:lstStyle/>
          <a:p>
            <a:pPr marL="109537" indent="0" algn="just" rtl="1">
              <a:buNone/>
            </a:pPr>
            <a:endParaRPr lang="fa-IR" sz="1800" dirty="0" smtClean="0">
              <a:cs typeface="B Zar" panose="00000400000000000000" pitchFamily="2" charset="-78"/>
            </a:endParaRPr>
          </a:p>
          <a:p>
            <a:pPr marL="109537" indent="0" algn="just" rtl="1">
              <a:buNone/>
            </a:pPr>
            <a:r>
              <a:rPr lang="fa-IR" sz="3600" dirty="0" smtClean="0">
                <a:solidFill>
                  <a:srgbClr val="7030A0"/>
                </a:solidFill>
                <a:cs typeface="B Sina" panose="00000700000000000000" pitchFamily="2" charset="-78"/>
              </a:rPr>
              <a:t>هنگامی </a:t>
            </a:r>
            <a:r>
              <a:rPr lang="fa-IR" sz="3600" dirty="0">
                <a:solidFill>
                  <a:srgbClr val="7030A0"/>
                </a:solidFill>
                <a:cs typeface="B Sina" panose="00000700000000000000" pitchFamily="2" charset="-78"/>
              </a:rPr>
              <a:t>که یک رخداد نامطلوب اتفاق می افتد، مهم این نیست که دریابیم چه کسی مرتکب اشتباه شده است، بلکه باید </a:t>
            </a:r>
            <a:r>
              <a:rPr lang="fa-IR" sz="3600" dirty="0" smtClean="0">
                <a:solidFill>
                  <a:srgbClr val="7030A0"/>
                </a:solidFill>
                <a:cs typeface="B Sina" panose="00000700000000000000" pitchFamily="2" charset="-78"/>
              </a:rPr>
              <a:t>نواقص فرایند در سیستم را بررسی کنیم تاعلت بروز </a:t>
            </a:r>
            <a:r>
              <a:rPr lang="fa-IR" sz="3600" dirty="0">
                <a:solidFill>
                  <a:srgbClr val="7030A0"/>
                </a:solidFill>
                <a:cs typeface="B Sina" panose="00000700000000000000" pitchFamily="2" charset="-78"/>
              </a:rPr>
              <a:t>خطا </a:t>
            </a:r>
            <a:r>
              <a:rPr lang="fa-IR" sz="3600" dirty="0" smtClean="0">
                <a:solidFill>
                  <a:srgbClr val="7030A0"/>
                </a:solidFill>
                <a:cs typeface="B Sina" panose="00000700000000000000" pitchFamily="2" charset="-78"/>
              </a:rPr>
              <a:t>را بدست آوریم. </a:t>
            </a:r>
            <a:endParaRPr lang="fa-IR" sz="3600" dirty="0">
              <a:solidFill>
                <a:srgbClr val="7030A0"/>
              </a:solidFill>
              <a:cs typeface="B Sina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41072855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0137" y="381000"/>
            <a:ext cx="7467600" cy="11430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fa-IR" sz="4000" dirty="0" smtClean="0">
                <a:solidFill>
                  <a:srgbClr val="FF0000"/>
                </a:solidFill>
                <a:latin typeface="Arial" pitchFamily="34" charset="0"/>
                <a:cs typeface="B Titr" panose="00000700000000000000" pitchFamily="2" charset="-78"/>
              </a:rPr>
              <a:t>شروع فرآیند</a:t>
            </a:r>
            <a:r>
              <a:rPr lang="fa-IR" sz="4000" dirty="0" smtClean="0">
                <a:solidFill>
                  <a:srgbClr val="FF0000"/>
                </a:solidFill>
                <a:cs typeface="B Titr" panose="00000700000000000000" pitchFamily="2" charset="-78"/>
              </a:rPr>
              <a:t> تحليل ريشه اي وقايع</a:t>
            </a:r>
            <a:r>
              <a:rPr lang="fa-IR" sz="4000" dirty="0" smtClean="0">
                <a:solidFill>
                  <a:srgbClr val="FF0000"/>
                </a:solidFill>
                <a:latin typeface="Arial" pitchFamily="34" charset="0"/>
                <a:cs typeface="B Titr" panose="00000700000000000000" pitchFamily="2" charset="-78"/>
              </a:rPr>
              <a:t>  </a:t>
            </a:r>
            <a:br>
              <a:rPr lang="fa-IR" sz="4000" dirty="0" smtClean="0">
                <a:solidFill>
                  <a:srgbClr val="FF0000"/>
                </a:solidFill>
                <a:latin typeface="Arial" pitchFamily="34" charset="0"/>
                <a:cs typeface="B Titr" panose="00000700000000000000" pitchFamily="2" charset="-78"/>
              </a:rPr>
            </a:br>
            <a:endParaRPr lang="en-US" sz="4000" dirty="0">
              <a:solidFill>
                <a:srgbClr val="FF0000"/>
              </a:solidFill>
              <a:effectLst/>
              <a:latin typeface="Arial" pitchFamily="34" charset="0"/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295400"/>
            <a:ext cx="7497763" cy="3962400"/>
          </a:xfr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marL="365760" indent="-283464" eaLnBrk="1" fontAlgn="auto" hangingPunct="1"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ü"/>
              <a:defRPr/>
            </a:pPr>
            <a:endParaRPr lang="fa-IR" sz="2400" dirty="0" smtClean="0">
              <a:latin typeface="Arial" pitchFamily="34" charset="0"/>
              <a:cs typeface="B Titr" panose="00000700000000000000" pitchFamily="2" charset="-78"/>
            </a:endParaRPr>
          </a:p>
          <a:p>
            <a:pPr marL="365760" indent="-283464" algn="r" rtl="1" eaLnBrk="1" fontAlgn="auto" hangingPunct="1">
              <a:spcAft>
                <a:spcPts val="0"/>
              </a:spcAft>
              <a:buClr>
                <a:srgbClr val="FF0000"/>
              </a:buClr>
              <a:buFont typeface="Wingdings 2"/>
              <a:buNone/>
              <a:defRPr/>
            </a:pPr>
            <a:r>
              <a:rPr lang="fa-IR" sz="2400" dirty="0" smtClean="0">
                <a:latin typeface="Arial" pitchFamily="34" charset="0"/>
                <a:cs typeface="B Titr" panose="00000700000000000000" pitchFamily="2" charset="-78"/>
              </a:rPr>
              <a:t>آغاز تحلیل ریشه ای می تواند به دنبال : </a:t>
            </a:r>
          </a:p>
          <a:p>
            <a:pPr marL="365760" indent="-283464" algn="r" rtl="1" eaLnBrk="1" fontAlgn="auto" hangingPunct="1"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ü"/>
              <a:defRPr/>
            </a:pPr>
            <a:r>
              <a:rPr lang="fa-IR" sz="2400" dirty="0" smtClean="0">
                <a:latin typeface="Arial" pitchFamily="34" charset="0"/>
                <a:cs typeface="B Titr" panose="00000700000000000000" pitchFamily="2" charset="-78"/>
              </a:rPr>
              <a:t>مرگ ومیر</a:t>
            </a:r>
          </a:p>
          <a:p>
            <a:pPr marL="365760" indent="-283464" algn="r" rtl="1" eaLnBrk="1" fontAlgn="auto" hangingPunct="1"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ü"/>
              <a:defRPr/>
            </a:pPr>
            <a:r>
              <a:rPr lang="fa-IR" sz="2400" dirty="0" smtClean="0">
                <a:latin typeface="Arial" pitchFamily="34" charset="0"/>
                <a:cs typeface="B Titr" panose="00000700000000000000" pitchFamily="2" charset="-78"/>
              </a:rPr>
              <a:t>بروز یک شکایت </a:t>
            </a:r>
          </a:p>
          <a:p>
            <a:pPr marL="365760" indent="-283464" algn="r" rtl="1" eaLnBrk="1" fontAlgn="auto" hangingPunct="1"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ü"/>
              <a:defRPr/>
            </a:pPr>
            <a:r>
              <a:rPr lang="fa-IR" sz="2400" dirty="0" smtClean="0">
                <a:latin typeface="Arial" pitchFamily="34" charset="0"/>
                <a:cs typeface="B Titr" panose="00000700000000000000" pitchFamily="2" charset="-78"/>
              </a:rPr>
              <a:t>نتایج ارزیابی اعتبار بخشی</a:t>
            </a:r>
            <a:endParaRPr lang="en-US" sz="2400" dirty="0" smtClean="0">
              <a:latin typeface="Arial" pitchFamily="34" charset="0"/>
              <a:cs typeface="B Titr" panose="00000700000000000000" pitchFamily="2" charset="-78"/>
            </a:endParaRPr>
          </a:p>
          <a:p>
            <a:pPr marL="365760" indent="-283464" algn="r" rtl="1" eaLnBrk="1" fontAlgn="auto" hangingPunct="1"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ü"/>
              <a:defRPr/>
            </a:pPr>
            <a:r>
              <a:rPr lang="fa-IR" sz="2400" dirty="0" smtClean="0">
                <a:latin typeface="Arial" pitchFamily="34" charset="0"/>
                <a:cs typeface="B Titr" panose="00000700000000000000" pitchFamily="2" charset="-78"/>
              </a:rPr>
              <a:t>نتایج ممیزی داخلی</a:t>
            </a:r>
          </a:p>
          <a:p>
            <a:pPr marL="365760" indent="-283464" algn="r" rtl="1" eaLnBrk="1" fontAlgn="auto" hangingPunct="1"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ü"/>
              <a:defRPr/>
            </a:pPr>
            <a:r>
              <a:rPr lang="fa-IR" sz="2400" dirty="0" smtClean="0">
                <a:latin typeface="Arial" pitchFamily="34" charset="0"/>
                <a:cs typeface="B Titr" panose="00000700000000000000" pitchFamily="2" charset="-78"/>
              </a:rPr>
              <a:t>گزارش یک خطا </a:t>
            </a:r>
          </a:p>
          <a:p>
            <a:pPr marL="365760" indent="-283464" algn="r" rtl="1" eaLnBrk="1" fontAlgn="auto" hangingPunct="1"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ü"/>
              <a:defRPr/>
            </a:pPr>
            <a:r>
              <a:rPr lang="fa-IR" sz="2400" dirty="0" smtClean="0">
                <a:latin typeface="Arial" pitchFamily="34" charset="0"/>
                <a:cs typeface="B Titr" panose="00000700000000000000" pitchFamily="2" charset="-78"/>
              </a:rPr>
              <a:t>بروز یک حادثه ناگوار</a:t>
            </a:r>
          </a:p>
          <a:p>
            <a:pPr marL="365760" indent="-283464" algn="r" rtl="1" eaLnBrk="1" fontAlgn="auto" hangingPunct="1"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ü"/>
              <a:defRPr/>
            </a:pPr>
            <a:r>
              <a:rPr lang="fa-IR" sz="2400" dirty="0" smtClean="0">
                <a:latin typeface="Arial" pitchFamily="34" charset="0"/>
                <a:cs typeface="B Titr" panose="00000700000000000000" pitchFamily="2" charset="-78"/>
              </a:rPr>
              <a:t> .....</a:t>
            </a:r>
          </a:p>
          <a:p>
            <a:pPr marL="365760" indent="-283464" algn="r" rtl="1" eaLnBrk="1" fontAlgn="auto" hangingPunct="1"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ü"/>
              <a:defRPr/>
            </a:pPr>
            <a:endParaRPr lang="en-US" sz="2400" dirty="0">
              <a:latin typeface="Arial" pitchFamily="34" charset="0"/>
              <a:cs typeface="B Titr" panose="00000700000000000000" pitchFamily="2" charset="-78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531" y="1524651"/>
            <a:ext cx="8410014" cy="3527122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950" b="1" dirty="0">
              <a:cs typeface="B Nazanin" panose="00000400000000000000" pitchFamily="2" charset="-78"/>
            </a:endParaRPr>
          </a:p>
          <a:p>
            <a:pPr marL="0" indent="0" algn="ctr">
              <a:buNone/>
            </a:pPr>
            <a:endParaRPr lang="fa-IR" sz="2400" dirty="0">
              <a:solidFill>
                <a:schemeClr val="accent1">
                  <a:lumMod val="50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82869-F806-43F0-9E88-B884650E590B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8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48390" y="2864050"/>
            <a:ext cx="8419925" cy="12464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1950" b="1" dirty="0" smtClean="0">
                <a:solidFill>
                  <a:prstClr val="black"/>
                </a:solidFill>
                <a:cs typeface="B Nazanin" panose="00000400000000000000" pitchFamily="2" charset="-78"/>
              </a:rPr>
              <a:t>سقوط </a:t>
            </a:r>
            <a:r>
              <a:rPr lang="fa-IR" sz="1950" b="1" dirty="0">
                <a:solidFill>
                  <a:prstClr val="black"/>
                </a:solidFill>
                <a:cs typeface="B Nazanin" panose="00000400000000000000" pitchFamily="2" charset="-78"/>
              </a:rPr>
              <a:t>بیمار از برانکارد اتاق عمل، باعث مرگ وی شد</a:t>
            </a:r>
            <a:r>
              <a:rPr lang="fa-IR" dirty="0" smtClean="0">
                <a:solidFill>
                  <a:prstClr val="black"/>
                </a:solidFill>
              </a:rPr>
              <a:t>.</a:t>
            </a:r>
          </a:p>
          <a:p>
            <a:pPr algn="r" rtl="1"/>
            <a:endParaRPr lang="fa-IR" dirty="0">
              <a:solidFill>
                <a:prstClr val="black"/>
              </a:solidFill>
            </a:endParaRPr>
          </a:p>
          <a:p>
            <a:pPr algn="r" rtl="1"/>
            <a:r>
              <a:rPr lang="fa-IR" sz="1950" b="1" dirty="0" smtClean="0">
                <a:solidFill>
                  <a:prstClr val="black"/>
                </a:solidFill>
                <a:cs typeface="B Nazanin" panose="00000400000000000000" pitchFamily="2" charset="-78"/>
              </a:rPr>
              <a:t>سقوط </a:t>
            </a:r>
            <a:r>
              <a:rPr lang="fa-IR" sz="1950" b="1" dirty="0">
                <a:solidFill>
                  <a:prstClr val="black"/>
                </a:solidFill>
                <a:cs typeface="B Nazanin" panose="00000400000000000000" pitchFamily="2" charset="-78"/>
              </a:rPr>
              <a:t>بیمار از برانکارد اتاق عمل به دلیل نبود برانکارد ایمن و استاندارد باعث مرگ وی شد</a:t>
            </a:r>
            <a:r>
              <a:rPr lang="fa-IR" sz="1950" dirty="0">
                <a:solidFill>
                  <a:prstClr val="black"/>
                </a:solidFill>
                <a:cs typeface="B Nazanin" panose="00000400000000000000" pitchFamily="2" charset="-78"/>
              </a:rPr>
              <a:t>.</a:t>
            </a:r>
          </a:p>
          <a:p>
            <a:pPr algn="r" rtl="1"/>
            <a:endParaRPr lang="fa-IR" dirty="0">
              <a:solidFill>
                <a:prstClr val="black"/>
              </a:solidFill>
            </a:endParaRPr>
          </a:p>
        </p:txBody>
      </p:sp>
      <p:pic>
        <p:nvPicPr>
          <p:cNvPr id="9218" name="Picture 2" descr="Image result for â«Ø¹ÙØ§ÙØª ØªÛÚ©â¬â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29" r="16216"/>
          <a:stretch/>
        </p:blipFill>
        <p:spPr bwMode="auto">
          <a:xfrm>
            <a:off x="1981200" y="2885482"/>
            <a:ext cx="564746" cy="424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Related image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78" t="20128" r="24951" b="24386"/>
          <a:stretch/>
        </p:blipFill>
        <p:spPr bwMode="auto">
          <a:xfrm>
            <a:off x="7162800" y="3893178"/>
            <a:ext cx="415454" cy="346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196138" y="411968"/>
            <a:ext cx="8626407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 rtl="1">
              <a:buNone/>
            </a:pPr>
            <a:r>
              <a:rPr lang="fa-IR" sz="2800" dirty="0">
                <a:solidFill>
                  <a:srgbClr val="FF0000"/>
                </a:solidFill>
                <a:cs typeface="B Titr" panose="00000700000000000000" pitchFamily="2" charset="-78"/>
              </a:rPr>
              <a:t>تعریف رویداد</a:t>
            </a:r>
          </a:p>
          <a:p>
            <a:pPr marL="0" indent="0" algn="ctr" rtl="1">
              <a:buNone/>
            </a:pPr>
            <a:endParaRPr lang="fa-IR" sz="2000" dirty="0">
              <a:solidFill>
                <a:schemeClr val="accent1">
                  <a:lumMod val="50000"/>
                </a:schemeClr>
              </a:solidFill>
              <a:cs typeface="B Titr" panose="00000700000000000000" pitchFamily="2" charset="-78"/>
            </a:endParaRPr>
          </a:p>
          <a:p>
            <a:pPr marL="0" indent="0" algn="r" rtl="1">
              <a:buFont typeface="Wingdings" pitchFamily="2" charset="2"/>
              <a:buChar char="Ø"/>
            </a:pPr>
            <a:r>
              <a:rPr lang="ar-SA" sz="2000" b="1" dirty="0">
                <a:cs typeface="B Nazanin" panose="00000400000000000000" pitchFamily="2" charset="-78"/>
              </a:rPr>
              <a:t>در این مرحله باید مسأله تا حد امکان به طور ساده، اختصاصی و شفاف تعریف گردد. </a:t>
            </a:r>
            <a:endParaRPr lang="fa-IR" sz="2000" b="1" dirty="0">
              <a:cs typeface="B Nazanin" panose="00000400000000000000" pitchFamily="2" charset="-78"/>
            </a:endParaRPr>
          </a:p>
          <a:p>
            <a:pPr marL="0" indent="0" algn="r" rtl="1">
              <a:buFont typeface="Wingdings" pitchFamily="2" charset="2"/>
              <a:buChar char="Ø"/>
            </a:pPr>
            <a:r>
              <a:rPr lang="fa-IR" sz="2000" b="1" dirty="0">
                <a:cs typeface="B Nazanin" panose="00000400000000000000" pitchFamily="2" charset="-78"/>
              </a:rPr>
              <a:t> </a:t>
            </a:r>
            <a:r>
              <a:rPr lang="ar-SA" sz="2000" b="1" dirty="0">
                <a:cs typeface="B Nazanin" panose="00000400000000000000" pitchFamily="2" charset="-78"/>
              </a:rPr>
              <a:t>باید تا حد امکان مشخص شود که چه اتفاقی افتاده</a:t>
            </a:r>
            <a:r>
              <a:rPr lang="en-US" sz="2000" b="1" dirty="0">
                <a:cs typeface="B Nazanin" panose="00000400000000000000" pitchFamily="2" charset="-78"/>
              </a:rPr>
              <a:t> </a:t>
            </a:r>
            <a:r>
              <a:rPr lang="fa-IR" sz="2000" b="1" dirty="0">
                <a:cs typeface="B Nazanin" panose="00000400000000000000" pitchFamily="2" charset="-78"/>
              </a:rPr>
              <a:t>است</a:t>
            </a:r>
            <a:r>
              <a:rPr lang="ar-SA" sz="2000" b="1" dirty="0">
                <a:cs typeface="B Nazanin" panose="00000400000000000000" pitchFamily="2" charset="-78"/>
              </a:rPr>
              <a:t>. </a:t>
            </a:r>
            <a:endParaRPr lang="fa-IR" sz="2000" b="1" dirty="0">
              <a:cs typeface="B Nazanin" panose="00000400000000000000" pitchFamily="2" charset="-78"/>
            </a:endParaRPr>
          </a:p>
          <a:p>
            <a:pPr marL="0" indent="0" algn="r" rtl="1">
              <a:buFont typeface="Wingdings" pitchFamily="2" charset="2"/>
              <a:buChar char="Ø"/>
            </a:pPr>
            <a:endParaRPr lang="fa-IR" sz="2000" b="1" dirty="0">
              <a:cs typeface="B Nazanin" panose="00000400000000000000" pitchFamily="2" charset="-78"/>
            </a:endParaRPr>
          </a:p>
          <a:p>
            <a:pPr marL="0" indent="0" algn="r" rtl="1">
              <a:buFont typeface="Wingdings" pitchFamily="2" charset="2"/>
              <a:buChar char="Ø"/>
            </a:pPr>
            <a:r>
              <a:rPr lang="fa-IR" sz="2000" b="1" dirty="0">
                <a:cs typeface="B Nazanin" panose="00000400000000000000" pitchFamily="2" charset="-78"/>
              </a:rPr>
              <a:t>از سوء گیری در تعریف رویداد پرهیز شود</a:t>
            </a:r>
          </a:p>
        </p:txBody>
      </p:sp>
    </p:spTree>
    <p:extLst>
      <p:ext uri="{BB962C8B-B14F-4D97-AF65-F5344CB8AC3E}">
        <p14:creationId xmlns:p14="http://schemas.microsoft.com/office/powerpoint/2010/main" val="3832741530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48200" y="228600"/>
            <a:ext cx="4114800" cy="1143000"/>
          </a:xfrm>
        </p:spPr>
        <p:txBody>
          <a:bodyPr/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fa-IR" dirty="0" smtClean="0">
                <a:solidFill>
                  <a:srgbClr val="FF0000"/>
                </a:solidFill>
                <a:latin typeface="Arial" pitchFamily="34" charset="0"/>
                <a:cs typeface="B Titr" panose="00000700000000000000" pitchFamily="2" charset="-78"/>
              </a:rPr>
              <a:t>مصاحبه با افراد</a:t>
            </a:r>
            <a:endParaRPr lang="en-US" dirty="0">
              <a:solidFill>
                <a:srgbClr val="FF0000"/>
              </a:solidFill>
              <a:latin typeface="Arial" pitchFamily="34" charset="0"/>
              <a:cs typeface="B Titr" panose="00000700000000000000" pitchFamily="2" charset="-78"/>
            </a:endParaRPr>
          </a:p>
        </p:txBody>
      </p:sp>
      <p:sp>
        <p:nvSpPr>
          <p:cNvPr id="39938" name="Content Placeholder 2"/>
          <p:cNvSpPr>
            <a:spLocks noGrp="1"/>
          </p:cNvSpPr>
          <p:nvPr>
            <p:ph idx="1"/>
          </p:nvPr>
        </p:nvSpPr>
        <p:spPr>
          <a:xfrm>
            <a:off x="441960" y="1828800"/>
            <a:ext cx="8305800" cy="3343275"/>
          </a:xfrm>
          <a:ln w="28575">
            <a:solidFill>
              <a:srgbClr val="92D050"/>
            </a:solidFill>
            <a:miter lim="800000"/>
            <a:headEnd/>
            <a:tailEnd/>
          </a:ln>
        </p:spPr>
        <p:txBody>
          <a:bodyPr>
            <a:noAutofit/>
          </a:bodyPr>
          <a:lstStyle/>
          <a:p>
            <a:pPr indent="-282575" algn="r" rtl="1" eaLnBrk="1" hangingPunct="1">
              <a:buFont typeface="Wingdings 2" panose="05020102010507070707" pitchFamily="18" charset="2"/>
              <a:buNone/>
            </a:pPr>
            <a:r>
              <a:rPr lang="fa-IR" altLang="en-US" sz="2400" b="1" dirty="0" smtClean="0">
                <a:solidFill>
                  <a:srgbClr val="FF0000"/>
                </a:solidFill>
                <a:latin typeface="Arial" panose="020B0604020202020204" pitchFamily="34" charset="0"/>
                <a:cs typeface="B Nazanin" panose="00000400000000000000" pitchFamily="2" charset="-78"/>
              </a:rPr>
              <a:t>افرادي كه مستقيما در حادثه مورد نظر درگير هستند و افراد شاهد</a:t>
            </a:r>
          </a:p>
          <a:p>
            <a:pPr indent="-282575" algn="r" rtl="1" eaLnBrk="1" hangingPunct="1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fa-IR" altLang="en-US" sz="2400" b="1" dirty="0" smtClean="0">
                <a:solidFill>
                  <a:srgbClr val="FF0000"/>
                </a:solidFill>
                <a:latin typeface="Arial" panose="020B0604020202020204" pitchFamily="34" charset="0"/>
                <a:cs typeface="B Nazanin" panose="00000400000000000000" pitchFamily="2" charset="-78"/>
              </a:rPr>
              <a:t>كاركنان باليني ومنشي هاي بخش</a:t>
            </a:r>
          </a:p>
          <a:p>
            <a:pPr indent="-282575" algn="r" rtl="1" eaLnBrk="1" hangingPunct="1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fa-IR" altLang="en-US" sz="2400" b="1" dirty="0" smtClean="0">
                <a:solidFill>
                  <a:srgbClr val="FF0000"/>
                </a:solidFill>
                <a:latin typeface="Arial" panose="020B0604020202020204" pitchFamily="34" charset="0"/>
                <a:cs typeface="B Nazanin" panose="00000400000000000000" pitchFamily="2" charset="-78"/>
              </a:rPr>
              <a:t>كاركنان پشتيباني- اداري</a:t>
            </a:r>
          </a:p>
          <a:p>
            <a:pPr indent="-282575" algn="r" rtl="1" eaLnBrk="1" hangingPunct="1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fa-IR" altLang="en-US" sz="2400" b="1" dirty="0" smtClean="0">
                <a:solidFill>
                  <a:srgbClr val="FF0000"/>
                </a:solidFill>
                <a:latin typeface="Arial" panose="020B0604020202020204" pitchFamily="34" charset="0"/>
                <a:cs typeface="B Nazanin" panose="00000400000000000000" pitchFamily="2" charset="-78"/>
              </a:rPr>
              <a:t>كاركنان خدمات اجتماعي، دواطلبين، موسسات خصوصي( در موارد مقتضي)</a:t>
            </a:r>
          </a:p>
          <a:p>
            <a:pPr indent="-282575" algn="r" rtl="1" eaLnBrk="1" hangingPunct="1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fa-IR" altLang="en-US" sz="2400" b="1" dirty="0" smtClean="0">
                <a:solidFill>
                  <a:srgbClr val="FF0000"/>
                </a:solidFill>
                <a:latin typeface="Arial" panose="020B0604020202020204" pitchFamily="34" charset="0"/>
                <a:cs typeface="B Nazanin" panose="00000400000000000000" pitchFamily="2" charset="-78"/>
              </a:rPr>
              <a:t>بيمار، خانواده بيمار، استفاده كنندگان از خدمت( در موارد مقتضي)</a:t>
            </a:r>
            <a:endParaRPr lang="en-US" altLang="en-US" sz="2400" b="1" dirty="0" smtClean="0">
              <a:solidFill>
                <a:srgbClr val="FF0000"/>
              </a:solidFill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Theme5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a-I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a-I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Theme5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a-I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a-I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Theme5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a-I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a-I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Theme5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a-I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a-I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Theme5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a-I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a-I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5_Theme5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a-I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a-I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6_Theme5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a-I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a-I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Solstice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Theme5</Template>
  <TotalTime>4292</TotalTime>
  <Words>1980</Words>
  <Application>Microsoft Office PowerPoint</Application>
  <PresentationFormat>On-screen Show (4:3)</PresentationFormat>
  <Paragraphs>328</Paragraphs>
  <Slides>28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16</vt:i4>
      </vt:variant>
      <vt:variant>
        <vt:lpstr>Theme</vt:lpstr>
      </vt:variant>
      <vt:variant>
        <vt:i4>9</vt:i4>
      </vt:variant>
      <vt:variant>
        <vt:lpstr>Slide Titles</vt:lpstr>
      </vt:variant>
      <vt:variant>
        <vt:i4>28</vt:i4>
      </vt:variant>
    </vt:vector>
  </HeadingPairs>
  <TitlesOfParts>
    <vt:vector size="53" baseType="lpstr">
      <vt:lpstr>Arial</vt:lpstr>
      <vt:lpstr>B Mitra</vt:lpstr>
      <vt:lpstr>B Nazanin</vt:lpstr>
      <vt:lpstr>B Sina</vt:lpstr>
      <vt:lpstr>B Titr</vt:lpstr>
      <vt:lpstr>B Zar</vt:lpstr>
      <vt:lpstr>Calibri</vt:lpstr>
      <vt:lpstr>Gill Sans MT</vt:lpstr>
      <vt:lpstr>Majalla UI</vt:lpstr>
      <vt:lpstr>Tahoma</vt:lpstr>
      <vt:lpstr>Times New Roman</vt:lpstr>
      <vt:lpstr>Trebuchet MS</vt:lpstr>
      <vt:lpstr>Verdana</vt:lpstr>
      <vt:lpstr>Wingdings</vt:lpstr>
      <vt:lpstr>Wingdings 2</vt:lpstr>
      <vt:lpstr>Wingdings 3</vt:lpstr>
      <vt:lpstr>Theme5</vt:lpstr>
      <vt:lpstr>1_Theme5</vt:lpstr>
      <vt:lpstr>2_Theme5</vt:lpstr>
      <vt:lpstr>3_Theme5</vt:lpstr>
      <vt:lpstr>4_Theme5</vt:lpstr>
      <vt:lpstr>5_Theme5</vt:lpstr>
      <vt:lpstr>6_Theme5</vt:lpstr>
      <vt:lpstr>Solstice</vt:lpstr>
      <vt:lpstr>Facet</vt:lpstr>
      <vt:lpstr>PowerPoint Presentation</vt:lpstr>
      <vt:lpstr>PowerPoint Presentation</vt:lpstr>
      <vt:lpstr>PowerPoint Presentation</vt:lpstr>
      <vt:lpstr>تحليل ريشه اي وقايع</vt:lpstr>
      <vt:lpstr>PowerPoint Presentation</vt:lpstr>
      <vt:lpstr>PowerPoint Presentation</vt:lpstr>
      <vt:lpstr>شروع فرآیند تحليل ريشه اي وقايع   </vt:lpstr>
      <vt:lpstr>PowerPoint Presentation</vt:lpstr>
      <vt:lpstr>مصاحبه با افراد</vt:lpstr>
      <vt:lpstr>اسناد و مدارک </vt:lpstr>
      <vt:lpstr>تجهیزات</vt:lpstr>
      <vt:lpstr>ثبت اطلاعات و نوشتن گزارش  </vt:lpstr>
      <vt:lpstr>ابزار هاي مورد استفاده درثبت اطلاعات</vt:lpstr>
      <vt:lpstr>PowerPoint Presentation</vt:lpstr>
      <vt:lpstr>مسائل مرتبط با مراقبت   Care Delivery Problem(CDP)</vt:lpstr>
      <vt:lpstr> مسائل مرتبط با خدمت   Service Delivery Problem(SDP)</vt:lpstr>
      <vt:lpstr>ابزارهای مورد استفاده در شناسایی مسائل</vt:lpstr>
      <vt:lpstr>PowerPoint Presentation</vt:lpstr>
      <vt:lpstr>CDP/SDP</vt:lpstr>
      <vt:lpstr> ابزارهای مورد استفاده برای شناسایی عوامل کمک کننده و ریشه ای </vt:lpstr>
      <vt:lpstr>PowerPoint Presentation</vt:lpstr>
      <vt:lpstr>5Why Why- Why Chart)  ابزار پنج چرا؟     ( </vt:lpstr>
      <vt:lpstr>طراحی اقدامات اصلاحی</vt:lpstr>
      <vt:lpstr>PowerPoint Presentation</vt:lpstr>
      <vt:lpstr>(تحلیل مانع ) Barrier Analysis</vt:lpstr>
      <vt:lpstr>PowerPoint Presentation</vt:lpstr>
      <vt:lpstr>نمونه برنامه بهبودکیفیت</vt:lpstr>
      <vt:lpstr>PowerPoint Presentation</vt:lpstr>
    </vt:vector>
  </TitlesOfParts>
  <Company>Hewlett-Packard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تحلیل علل ریشه ای Root causes analysis</dc:title>
  <dc:creator>HP</dc:creator>
  <cp:lastModifiedBy>فرح علیرضایی</cp:lastModifiedBy>
  <cp:revision>1030</cp:revision>
  <dcterms:created xsi:type="dcterms:W3CDTF">2012-02-24T16:36:38Z</dcterms:created>
  <dcterms:modified xsi:type="dcterms:W3CDTF">2021-10-31T07:47:11Z</dcterms:modified>
</cp:coreProperties>
</file>